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27.xml.rels" ContentType="application/vnd.openxmlformats-package.relationships+xml"/>
  <Override PartName="/ppt/notesSlides/_rels/notesSlide5.xml.rels" ContentType="application/vnd.openxmlformats-package.relationships+xml"/>
  <Override PartName="/ppt/notesSlides/_rels/notesSlide31.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0.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29.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09.png" ContentType="image/png"/>
  <Override PartName="/ppt/media/image108.png" ContentType="image/png"/>
  <Override PartName="/ppt/media/image99.jpeg" ContentType="image/jpeg"/>
  <Override PartName="/ppt/media/image95.png" ContentType="image/png"/>
  <Override PartName="/ppt/media/image94.png" ContentType="image/png"/>
  <Override PartName="/ppt/media/image93.jpeg" ContentType="image/jpeg"/>
  <Override PartName="/ppt/media/image92.png" ContentType="image/png"/>
  <Override PartName="/ppt/media/image91.png" ContentType="image/png"/>
  <Override PartName="/ppt/media/image90.png" ContentType="image/png"/>
  <Override PartName="/ppt/media/image105.png" ContentType="image/png"/>
  <Override PartName="/ppt/media/image87.png" ContentType="image/png"/>
  <Override PartName="/ppt/media/image101.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30.jpeg" ContentType="image/jpeg"/>
  <Override PartName="/ppt/media/image104.png" ContentType="image/png"/>
  <Override PartName="/ppt/media/image86.png" ContentType="image/png"/>
  <Override PartName="/ppt/media/image5.png" ContentType="image/png"/>
  <Override PartName="/ppt/media/image60.png" ContentType="image/png"/>
  <Override PartName="/ppt/media/image103.png" ContentType="image/png"/>
  <Override PartName="/ppt/media/image85.png" ContentType="image/png"/>
  <Override PartName="/ppt/media/image4.png" ContentType="image/png"/>
  <Override PartName="/ppt/media/image102.png" ContentType="image/png"/>
  <Override PartName="/ppt/media/image84.png" ContentType="image/png"/>
  <Override PartName="/ppt/media/image3.png" ContentType="image/png"/>
  <Override PartName="/ppt/media/image63.png" ContentType="image/png"/>
  <Override PartName="/ppt/media/image106.png" ContentType="image/png"/>
  <Override PartName="/ppt/media/image7.png" ContentType="image/png"/>
  <Override PartName="/ppt/media/image107.png" ContentType="image/png"/>
  <Override PartName="/ppt/media/image89.png" ContentType="image/png"/>
  <Override PartName="/ppt/media/image8.png" ContentType="image/png"/>
  <Override PartName="/ppt/media/image10.jpeg" ContentType="image/jpeg"/>
  <Override PartName="/ppt/media/image70.png" ContentType="image/png"/>
  <Override PartName="/ppt/media/image11.jpeg" ContentType="image/jpeg"/>
  <Override PartName="/ppt/media/image36.png" ContentType="image/png"/>
  <Override PartName="/ppt/media/image35.png" ContentType="image/png"/>
  <Override PartName="/ppt/media/image34.png" ContentType="image/png"/>
  <Override PartName="/ppt/media/image59.png" ContentType="image/png"/>
  <Override PartName="/ppt/media/image33.png" ContentType="image/png"/>
  <Override PartName="/ppt/media/image58.png" ContentType="image/png"/>
  <Override PartName="/ppt/media/image96.jpeg" ContentType="image/jpeg"/>
  <Override PartName="/ppt/media/image32.png" ContentType="image/png"/>
  <Override PartName="/ppt/media/image57.png" ContentType="image/png"/>
  <Override PartName="/ppt/media/image31.png" ContentType="image/png"/>
  <Override PartName="/ppt/media/image56.png" ContentType="image/png"/>
  <Override PartName="/ppt/media/image29.png" ContentType="image/png"/>
  <Override PartName="/ppt/media/image28.png" ContentType="image/png"/>
  <Override PartName="/ppt/media/image26.png" ContentType="image/png"/>
  <Override PartName="/ppt/media/image25.png" ContentType="image/png"/>
  <Override PartName="/ppt/media/image100.jpeg" ContentType="image/jpeg"/>
  <Override PartName="/ppt/media/image24.png" ContentType="image/png"/>
  <Override PartName="/ppt/media/image49.png" ContentType="image/png"/>
  <Override PartName="/ppt/media/image23.png" ContentType="image/png"/>
  <Override PartName="/ppt/media/image88.jpeg" ContentType="image/jpeg"/>
  <Override PartName="/ppt/media/image48.png" ContentType="image/png"/>
  <Override PartName="/ppt/media/image22.png" ContentType="image/png"/>
  <Override PartName="/ppt/media/image47.png" ContentType="image/png"/>
  <Override PartName="/ppt/media/image21.png" ContentType="image/png"/>
  <Override PartName="/ppt/media/image9.jpeg" ContentType="image/jpeg"/>
  <Override PartName="/ppt/media/image46.png" ContentType="image/png"/>
  <Override PartName="/ppt/media/image20.png" ContentType="image/png"/>
  <Override PartName="/ppt/media/image45.png" ContentType="image/png"/>
  <Override PartName="/ppt/media/image19.png" ContentType="image/png"/>
  <Override PartName="/ppt/media/image12.jpeg" ContentType="image/jpeg"/>
  <Override PartName="/ppt/media/image18.png" ContentType="image/png"/>
  <Override PartName="/ppt/media/image16.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3.png" ContentType="image/png"/>
  <Override PartName="/ppt/media/image14.png" ContentType="image/png"/>
  <Override PartName="/ppt/media/image37.jpeg" ContentType="image/jpeg"/>
  <Override PartName="/ppt/media/image39.png" ContentType="image/png"/>
  <Override PartName="/ppt/media/image15.png" ContentType="image/png"/>
  <Override PartName="/ppt/media/image40.png" ContentType="image/png"/>
  <Override PartName="/ppt/media/image65.png" ContentType="image/png"/>
  <Override PartName="/ppt/media/image41.png" ContentType="image/png"/>
  <Override PartName="/ppt/media/image66.png" ContentType="image/png"/>
  <Override PartName="/ppt/media/image97.jpeg" ContentType="image/jpeg"/>
  <Override PartName="/ppt/media/image38.jpeg" ContentType="image/jpeg"/>
  <Override PartName="/ppt/media/image42.png" ContentType="image/png"/>
  <Override PartName="/ppt/media/image6.jpeg" ContentType="image/jpe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jpeg" ContentType="image/jpeg"/>
  <Override PartName="/ppt/media/image64.png" ContentType="image/png"/>
  <Override PartName="/ppt/media/image98.jpeg" ContentType="image/jpe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55.png" ContentType="image/png"/>
  <Override PartName="/ppt/media/image61.png" ContentType="image/png"/>
  <Override PartName="/ppt/media/image62.jpeg" ContentType="image/jpeg"/>
  <Override PartName="/ppt/media/image71.png" ContentType="image/png"/>
  <Override PartName="/ppt/media/image72.png" ContentType="image/png"/>
  <Override PartName="/ppt/media/image73.png" ContentType="image/png"/>
  <Override PartName="/ppt/media/image74.png" ContentType="image/png"/>
  <Override PartName="/ppt/media/image7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p:spPr>
        <p:txBody>
          <a:bodyPr lIns="0" rIns="0" tIns="0" bIns="0" anchor="ctr"/>
          <a:p>
            <a:r>
              <a:rPr b="0" lang="de-DE" sz="1800" spc="-1" strike="noStrike">
                <a:solidFill>
                  <a:srgbClr val="000000"/>
                </a:solidFill>
                <a:latin typeface="Calibri"/>
              </a:rPr>
              <a:t>Folie mittels Klicken verschieben</a:t>
            </a:r>
            <a:endParaRPr b="0" lang="de-DE" sz="1800" spc="-1" strike="noStrike">
              <a:solidFill>
                <a:srgbClr val="000000"/>
              </a:solidFill>
              <a:latin typeface="Calibri"/>
            </a:endParaRPr>
          </a:p>
        </p:txBody>
      </p:sp>
      <p:sp>
        <p:nvSpPr>
          <p:cNvPr id="85" name="PlaceHolder 2"/>
          <p:cNvSpPr>
            <a:spLocks noGrp="1"/>
          </p:cNvSpPr>
          <p:nvPr>
            <p:ph type="body"/>
          </p:nvPr>
        </p:nvSpPr>
        <p:spPr>
          <a:xfrm>
            <a:off x="756000" y="5078520"/>
            <a:ext cx="6047640" cy="4811040"/>
          </a:xfrm>
          <a:prstGeom prst="rect">
            <a:avLst/>
          </a:prstGeom>
        </p:spPr>
        <p:txBody>
          <a:bodyPr lIns="0" rIns="0" tIns="0" bIns="0"/>
          <a:p>
            <a:r>
              <a:rPr b="0" lang="de-DE" sz="2000" spc="-1" strike="noStrike">
                <a:latin typeface="Arial"/>
              </a:rPr>
              <a:t>Format der Notizen mittels Klicken bearbeiten</a:t>
            </a:r>
            <a:endParaRPr b="0" lang="de-DE" sz="2000" spc="-1" strike="noStrike">
              <a:latin typeface="Arial"/>
            </a:endParaRPr>
          </a:p>
        </p:txBody>
      </p:sp>
      <p:sp>
        <p:nvSpPr>
          <p:cNvPr id="86" name="PlaceHolder 3"/>
          <p:cNvSpPr>
            <a:spLocks noGrp="1"/>
          </p:cNvSpPr>
          <p:nvPr>
            <p:ph type="hdr"/>
          </p:nvPr>
        </p:nvSpPr>
        <p:spPr>
          <a:xfrm>
            <a:off x="0" y="0"/>
            <a:ext cx="3280680" cy="534240"/>
          </a:xfrm>
          <a:prstGeom prst="rect">
            <a:avLst/>
          </a:prstGeom>
        </p:spPr>
        <p:txBody>
          <a:bodyPr lIns="0" rIns="0" tIns="0" bIns="0"/>
          <a:p>
            <a:r>
              <a:rPr b="0" lang="de-DE" sz="1400" spc="-1" strike="noStrike">
                <a:latin typeface="Times New Roman"/>
              </a:rPr>
              <a:t>&lt;Kopfzeile&gt;</a:t>
            </a:r>
            <a:endParaRPr b="0" lang="de-DE" sz="1400" spc="-1" strike="noStrike">
              <a:latin typeface="Times New Roman"/>
            </a:endParaRPr>
          </a:p>
        </p:txBody>
      </p:sp>
      <p:sp>
        <p:nvSpPr>
          <p:cNvPr id="87" name="PlaceHolder 4"/>
          <p:cNvSpPr>
            <a:spLocks noGrp="1"/>
          </p:cNvSpPr>
          <p:nvPr>
            <p:ph type="dt"/>
          </p:nvPr>
        </p:nvSpPr>
        <p:spPr>
          <a:xfrm>
            <a:off x="4278960" y="0"/>
            <a:ext cx="3280680" cy="534240"/>
          </a:xfrm>
          <a:prstGeom prst="rect">
            <a:avLst/>
          </a:prstGeom>
        </p:spPr>
        <p:txBody>
          <a:bodyPr lIns="0" rIns="0" tIns="0" bIns="0"/>
          <a:p>
            <a:pPr algn="r"/>
            <a:r>
              <a:rPr b="0" lang="de-DE" sz="1400" spc="-1" strike="noStrike">
                <a:latin typeface="Times New Roman"/>
              </a:rPr>
              <a:t>&lt;Datum/Uhrzeit&gt;</a:t>
            </a:r>
            <a:endParaRPr b="0" lang="de-DE" sz="1400" spc="-1" strike="noStrike">
              <a:latin typeface="Times New Roman"/>
            </a:endParaRPr>
          </a:p>
        </p:txBody>
      </p:sp>
      <p:sp>
        <p:nvSpPr>
          <p:cNvPr id="88" name="PlaceHolder 5"/>
          <p:cNvSpPr>
            <a:spLocks noGrp="1"/>
          </p:cNvSpPr>
          <p:nvPr>
            <p:ph type="ftr"/>
          </p:nvPr>
        </p:nvSpPr>
        <p:spPr>
          <a:xfrm>
            <a:off x="0" y="10157400"/>
            <a:ext cx="3280680" cy="534240"/>
          </a:xfrm>
          <a:prstGeom prst="rect">
            <a:avLst/>
          </a:prstGeom>
        </p:spPr>
        <p:txBody>
          <a:bodyPr lIns="0" rIns="0" tIns="0" bIns="0" anchor="b"/>
          <a:p>
            <a:r>
              <a:rPr b="0" lang="de-DE" sz="1400" spc="-1" strike="noStrike">
                <a:latin typeface="Times New Roman"/>
              </a:rPr>
              <a:t>&lt;Fußzeile&gt;</a:t>
            </a:r>
            <a:endParaRPr b="0" lang="de-DE" sz="1400" spc="-1" strike="noStrike">
              <a:latin typeface="Times New Roman"/>
            </a:endParaRPr>
          </a:p>
        </p:txBody>
      </p:sp>
      <p:sp>
        <p:nvSpPr>
          <p:cNvPr id="89" name="PlaceHolder 6"/>
          <p:cNvSpPr>
            <a:spLocks noGrp="1"/>
          </p:cNvSpPr>
          <p:nvPr>
            <p:ph type="sldNum"/>
          </p:nvPr>
        </p:nvSpPr>
        <p:spPr>
          <a:xfrm>
            <a:off x="4278960" y="10157400"/>
            <a:ext cx="3280680" cy="534240"/>
          </a:xfrm>
          <a:prstGeom prst="rect">
            <a:avLst/>
          </a:prstGeom>
        </p:spPr>
        <p:txBody>
          <a:bodyPr lIns="0" rIns="0" tIns="0" bIns="0" anchor="b"/>
          <a:p>
            <a:pPr algn="r"/>
            <a:fld id="{050F8533-4211-42A6-B3A0-2A3FEC994FD0}" type="slidenum">
              <a:rPr b="0" lang="de-DE" sz="1400" spc="-1" strike="noStrike">
                <a:latin typeface="Times New Roman"/>
              </a:rPr>
              <a:t>&lt;Foliennummer&gt;</a:t>
            </a:fld>
            <a:endParaRPr b="0" lang="de-D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1143000" y="685800"/>
            <a:ext cx="4571640" cy="3428640"/>
          </a:xfrm>
          <a:prstGeom prst="rect">
            <a:avLst/>
          </a:prstGeom>
        </p:spPr>
      </p:sp>
      <p:sp>
        <p:nvSpPr>
          <p:cNvPr id="270"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a:t>
            </a:r>
            <a:r>
              <a:rPr b="0" lang="de-DE" sz="2000" spc="-1" strike="noStrike">
                <a:latin typeface="Arial"/>
              </a:rPr>
              <a:t>Wenn du etwas mit nem Hammer zerschlagen kannst, dann ist es Hardware. Wenn du es nur wütend anschreien kannst, dann ist es Software.</a:t>
            </a:r>
            <a:endParaRPr b="0" lang="de-DE" sz="2000" spc="-1" strike="noStrike">
              <a:latin typeface="Arial"/>
            </a:endParaRPr>
          </a:p>
        </p:txBody>
      </p:sp>
      <p:sp>
        <p:nvSpPr>
          <p:cNvPr id="271" name="TextShape 3"/>
          <p:cNvSpPr txBox="1"/>
          <p:nvPr/>
        </p:nvSpPr>
        <p:spPr>
          <a:xfrm>
            <a:off x="3884760" y="8685360"/>
            <a:ext cx="2971440" cy="456840"/>
          </a:xfrm>
          <a:prstGeom prst="rect">
            <a:avLst/>
          </a:prstGeom>
          <a:noFill/>
          <a:ln>
            <a:noFill/>
          </a:ln>
        </p:spPr>
        <p:txBody>
          <a:bodyPr anchor="b"/>
          <a:p>
            <a:pPr algn="r">
              <a:lnSpc>
                <a:spcPct val="100000"/>
              </a:lnSpc>
            </a:pPr>
            <a:fld id="{5879ABC2-6729-4FEB-A45D-CC7A140079DE}"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1143000" y="685800"/>
            <a:ext cx="4571640" cy="3428640"/>
          </a:xfrm>
          <a:prstGeom prst="rect">
            <a:avLst/>
          </a:prstGeom>
        </p:spPr>
      </p:sp>
      <p:sp>
        <p:nvSpPr>
          <p:cNvPr id="297" name="PlaceHolder 2"/>
          <p:cNvSpPr>
            <a:spLocks noGrp="1"/>
          </p:cNvSpPr>
          <p:nvPr>
            <p:ph type="body"/>
          </p:nvPr>
        </p:nvSpPr>
        <p:spPr>
          <a:xfrm>
            <a:off x="685800" y="4343400"/>
            <a:ext cx="5486040" cy="4114440"/>
          </a:xfrm>
          <a:prstGeom prst="rect">
            <a:avLst/>
          </a:prstGeom>
        </p:spPr>
        <p:txBody>
          <a:bodyPr>
            <a:normAutofit/>
          </a:bodyPr>
          <a:p>
            <a:r>
              <a:rPr b="0" lang="de-DE" sz="1200" spc="-1" strike="noStrike">
                <a:solidFill>
                  <a:srgbClr val="000000"/>
                </a:solidFill>
                <a:latin typeface="+mn-lt"/>
                <a:ea typeface="+mn-ea"/>
              </a:rPr>
              <a:t>Neben dem Prozessor spielt der </a:t>
            </a:r>
            <a:r>
              <a:rPr b="1" lang="de-DE" sz="1200" spc="-1" strike="noStrike">
                <a:solidFill>
                  <a:srgbClr val="000000"/>
                </a:solidFill>
                <a:latin typeface="+mn-lt"/>
                <a:ea typeface="+mn-ea"/>
              </a:rPr>
              <a:t>Arbeitsspeicher</a:t>
            </a:r>
            <a:r>
              <a:rPr b="0" lang="de-DE" sz="1200" spc="-1" strike="noStrike">
                <a:solidFill>
                  <a:srgbClr val="000000"/>
                </a:solidFill>
                <a:latin typeface="+mn-lt"/>
                <a:ea typeface="+mn-ea"/>
              </a:rPr>
              <a:t> (RAM, Random Access Memory) eine entscheidende Rolle für die Rechenleistung.</a:t>
            </a:r>
            <a:endParaRPr b="0" lang="de-DE" sz="1200" spc="-1" strike="noStrike">
              <a:latin typeface="Arial"/>
            </a:endParaRPr>
          </a:p>
          <a:p>
            <a:r>
              <a:rPr b="0" lang="de-DE" sz="1200" spc="-1" strike="noStrike">
                <a:solidFill>
                  <a:srgbClr val="000000"/>
                </a:solidFill>
                <a:latin typeface="+mn-lt"/>
                <a:ea typeface="+mn-ea"/>
              </a:rPr>
              <a:t>Der Arbeitsspeicher ist deutlich größer und langsamer als der Cache des Prozessors. </a:t>
            </a:r>
            <a:endParaRPr b="0" lang="de-DE" sz="1200" spc="-1" strike="noStrike">
              <a:latin typeface="Arial"/>
            </a:endParaRPr>
          </a:p>
          <a:p>
            <a:r>
              <a:rPr b="0" lang="de-DE" sz="1200" spc="-1" strike="noStrike">
                <a:solidFill>
                  <a:srgbClr val="000000"/>
                </a:solidFill>
                <a:latin typeface="+mn-lt"/>
                <a:ea typeface="+mn-ea"/>
              </a:rPr>
              <a:t>Sein Inhalt ist nur temporär verfügbar, beim Ausschalten des Rechners wird er gelöscht. </a:t>
            </a:r>
            <a:endParaRPr b="0" lang="de-DE" sz="1200" spc="-1" strike="noStrike">
              <a:latin typeface="Arial"/>
            </a:endParaRPr>
          </a:p>
          <a:p>
            <a:r>
              <a:rPr b="0" lang="de-DE" sz="1200" spc="-1" strike="noStrike">
                <a:solidFill>
                  <a:srgbClr val="000000"/>
                </a:solidFill>
                <a:latin typeface="+mn-lt"/>
                <a:ea typeface="+mn-ea"/>
              </a:rPr>
              <a:t>Was bringt er?</a:t>
            </a:r>
            <a:endParaRPr b="0" lang="de-DE" sz="1200" spc="-1" strike="noStrike">
              <a:latin typeface="Arial"/>
            </a:endParaRPr>
          </a:p>
          <a:p>
            <a:r>
              <a:rPr b="0" lang="de-DE" sz="1200" spc="-1" strike="noStrike">
                <a:solidFill>
                  <a:srgbClr val="000000"/>
                </a:solidFill>
                <a:latin typeface="+mn-lt"/>
                <a:ea typeface="+mn-ea"/>
              </a:rPr>
              <a:t>Wenn der Nutzer beispielsweise eine Textdatei öffnet, wird der Text in den Arbeitsspeicher geladen, damit er direkt verfügbar ist. </a:t>
            </a:r>
            <a:endParaRPr b="0" lang="de-DE" sz="1200" spc="-1" strike="noStrike">
              <a:latin typeface="Arial"/>
            </a:endParaRPr>
          </a:p>
          <a:p>
            <a:r>
              <a:rPr b="0" lang="de-DE" sz="1200" spc="-1" strike="noStrike">
                <a:solidFill>
                  <a:srgbClr val="000000"/>
                </a:solidFill>
                <a:latin typeface="+mn-lt"/>
                <a:ea typeface="+mn-ea"/>
              </a:rPr>
              <a:t>Wird das Textverarbeitungsprogramm wieder geschlossen, wird der Text auch aus dem Arbeitsspeicher gelöscht.</a:t>
            </a:r>
            <a:endParaRPr b="0" lang="de-DE" sz="1200" spc="-1" strike="noStrike">
              <a:latin typeface="Arial"/>
            </a:endParaRPr>
          </a:p>
          <a:p>
            <a:r>
              <a:rPr b="0" lang="de-DE" sz="1200" spc="-1" strike="noStrike">
                <a:solidFill>
                  <a:srgbClr val="000000"/>
                </a:solidFill>
                <a:latin typeface="+mn-lt"/>
                <a:ea typeface="+mn-ea"/>
              </a:rPr>
              <a:t>Der Arbeitsspeicher wird an dieser </a:t>
            </a:r>
            <a:r>
              <a:rPr b="1" lang="de-DE" sz="2000" spc="-1" strike="noStrike">
                <a:solidFill>
                  <a:srgbClr val="000000"/>
                </a:solidFill>
                <a:latin typeface="+mn-lt"/>
                <a:ea typeface="+mn-ea"/>
              </a:rPr>
              <a:t>*klick*</a:t>
            </a:r>
            <a:r>
              <a:rPr b="0" lang="de-DE" sz="1200" spc="-1" strike="noStrike">
                <a:solidFill>
                  <a:srgbClr val="000000"/>
                </a:solidFill>
                <a:latin typeface="+mn-lt"/>
                <a:ea typeface="+mn-ea"/>
              </a:rPr>
              <a:t> Stelle installiert (</a:t>
            </a:r>
            <a:r>
              <a:rPr b="0" lang="de-DE" sz="1200" spc="-1" strike="noStrike">
                <a:solidFill>
                  <a:srgbClr val="000000"/>
                </a:solidFill>
                <a:latin typeface="Wingdings"/>
                <a:ea typeface="+mn-ea"/>
              </a:rPr>
              <a:t></a:t>
            </a:r>
            <a:r>
              <a:rPr b="0" lang="de-DE" sz="1200" spc="-1" strike="noStrike">
                <a:solidFill>
                  <a:srgbClr val="000000"/>
                </a:solidFill>
                <a:latin typeface="+mn-lt"/>
                <a:ea typeface="+mn-ea"/>
              </a:rPr>
              <a:t> zeigen)</a:t>
            </a:r>
            <a:endParaRPr b="0" lang="de-DE" sz="1200" spc="-1" strike="noStrike">
              <a:latin typeface="Arial"/>
            </a:endParaRPr>
          </a:p>
          <a:p>
            <a:r>
              <a:rPr b="0" lang="de-DE" sz="1200" spc="-1" strike="noStrike">
                <a:solidFill>
                  <a:srgbClr val="000000"/>
                </a:solidFill>
                <a:latin typeface="+mn-lt"/>
                <a:ea typeface="+mn-ea"/>
              </a:rPr>
              <a:t>Heutige Systeme haben in der Regel mindestens 4gb Arbeitsspeicher.</a:t>
            </a:r>
            <a:endParaRPr b="0" lang="de-DE" sz="1200" spc="-1" strike="noStrike">
              <a:latin typeface="Arial"/>
            </a:endParaRPr>
          </a:p>
          <a:p>
            <a:r>
              <a:rPr b="0" lang="de-DE" sz="1200" spc="-1" strike="noStrike">
                <a:solidFill>
                  <a:srgbClr val="000000"/>
                </a:solidFill>
                <a:latin typeface="+mn-lt"/>
                <a:ea typeface="+mn-ea"/>
              </a:rPr>
              <a:t>Allerdings ist dies heute selbst bei Alltagsaufgaben schon etwas knapp, daher haben die meisten neueren Systeme mindestens 8gb Arbeitsspeicher.</a:t>
            </a:r>
            <a:endParaRPr b="0" lang="de-DE" sz="1200" spc="-1" strike="noStrike">
              <a:latin typeface="Arial"/>
            </a:endParaRPr>
          </a:p>
        </p:txBody>
      </p:sp>
      <p:sp>
        <p:nvSpPr>
          <p:cNvPr id="298" name="TextShape 3"/>
          <p:cNvSpPr txBox="1"/>
          <p:nvPr/>
        </p:nvSpPr>
        <p:spPr>
          <a:xfrm>
            <a:off x="3884760" y="8685360"/>
            <a:ext cx="2971440" cy="456840"/>
          </a:xfrm>
          <a:prstGeom prst="rect">
            <a:avLst/>
          </a:prstGeom>
          <a:noFill/>
          <a:ln>
            <a:noFill/>
          </a:ln>
        </p:spPr>
        <p:txBody>
          <a:bodyPr anchor="b"/>
          <a:p>
            <a:pPr algn="r">
              <a:lnSpc>
                <a:spcPct val="100000"/>
              </a:lnSpc>
            </a:pPr>
            <a:fld id="{E5BB54A5-5C70-4657-A4DE-51B57DDD483E}"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1143000" y="685800"/>
            <a:ext cx="4571640" cy="3428640"/>
          </a:xfrm>
          <a:prstGeom prst="rect">
            <a:avLst/>
          </a:prstGeom>
        </p:spPr>
      </p:sp>
      <p:sp>
        <p:nvSpPr>
          <p:cNvPr id="300" name="PlaceHolder 2"/>
          <p:cNvSpPr>
            <a:spLocks noGrp="1"/>
          </p:cNvSpPr>
          <p:nvPr>
            <p:ph type="body"/>
          </p:nvPr>
        </p:nvSpPr>
        <p:spPr>
          <a:xfrm>
            <a:off x="685800" y="4343400"/>
            <a:ext cx="5486040" cy="4114440"/>
          </a:xfrm>
          <a:prstGeom prst="rect">
            <a:avLst/>
          </a:prstGeom>
        </p:spPr>
        <p:txBody>
          <a:bodyPr>
            <a:normAutofit/>
          </a:bodyPr>
          <a:p>
            <a:r>
              <a:rPr b="0" lang="de-DE" sz="1200" spc="-1" strike="noStrike">
                <a:solidFill>
                  <a:srgbClr val="000000"/>
                </a:solidFill>
                <a:latin typeface="+mn-lt"/>
                <a:ea typeface="+mn-ea"/>
              </a:rPr>
              <a:t>Es gibt viele verschiedene Sorten von Arbeitsspeicher, doch mit der offensichtlichste Unterschied ist Der zwischen ECC und non-ECC RAM.</a:t>
            </a:r>
            <a:endParaRPr b="0" lang="de-DE" sz="1200" spc="-1" strike="noStrike">
              <a:latin typeface="Arial"/>
            </a:endParaRPr>
          </a:p>
          <a:p>
            <a:r>
              <a:rPr b="0" lang="de-DE" sz="1200" spc="-1" strike="noStrike">
                <a:solidFill>
                  <a:srgbClr val="000000"/>
                </a:solidFill>
                <a:latin typeface="+mn-lt"/>
                <a:ea typeface="+mn-ea"/>
              </a:rPr>
              <a:t>ECC steht für Error-Correcting-Code. Diese Art von Arbeitsspeicher stellt Datenlücken oder –Fehler fest, um falsche Informationen nicht an den Prozessor weiterzugeben, und somit die Rechenzeit zu beeinträchtigen. </a:t>
            </a:r>
            <a:endParaRPr b="0" lang="de-DE" sz="1200" spc="-1" strike="noStrike">
              <a:latin typeface="Arial"/>
            </a:endParaRPr>
          </a:p>
          <a:p>
            <a:r>
              <a:rPr b="0" lang="de-DE" sz="1200" spc="-1" strike="noStrike">
                <a:solidFill>
                  <a:srgbClr val="000000"/>
                </a:solidFill>
                <a:latin typeface="+mn-lt"/>
                <a:ea typeface="+mn-ea"/>
              </a:rPr>
              <a:t>ECC war nicht immer von Vorteil: (Vor allem früher) wurden Daten verschluckt, sodass plötzlich Programm-Fehler auftraten (was ECC verhindern soll…)</a:t>
            </a:r>
            <a:endParaRPr b="0" lang="de-DE" sz="1200" spc="-1" strike="noStrike">
              <a:latin typeface="Arial"/>
            </a:endParaRPr>
          </a:p>
          <a:p>
            <a:r>
              <a:rPr b="0" lang="de-DE" sz="1200" spc="-1" strike="noStrike">
                <a:solidFill>
                  <a:srgbClr val="000000"/>
                </a:solidFill>
                <a:latin typeface="+mn-lt"/>
                <a:ea typeface="+mn-ea"/>
              </a:rPr>
              <a:t>Der Prozessor sowie das Mainboard müssen ECC unterstützen, sonst ist der RAM nicht für das System nutzbar. </a:t>
            </a:r>
            <a:endParaRPr b="0" lang="de-DE" sz="1200" spc="-1" strike="noStrike">
              <a:latin typeface="Arial"/>
            </a:endParaRPr>
          </a:p>
          <a:p>
            <a:r>
              <a:rPr b="0" lang="de-DE" sz="1200" spc="-1" strike="noStrike">
                <a:solidFill>
                  <a:srgbClr val="000000"/>
                </a:solidFill>
                <a:latin typeface="+mn-lt"/>
                <a:ea typeface="+mn-ea"/>
              </a:rPr>
              <a:t>Diese Art von Arbeitsspeicher wird hauptsächlich bei Server-Cpu‘s wie der XEON-Reihe von Intel eingesetzt.</a:t>
            </a:r>
            <a:endParaRPr b="0" lang="de-DE" sz="1200" spc="-1" strike="noStrike">
              <a:latin typeface="Arial"/>
            </a:endParaRPr>
          </a:p>
          <a:p>
            <a:endParaRPr b="0" lang="de-DE" sz="1200" spc="-1" strike="noStrike">
              <a:latin typeface="Arial"/>
            </a:endParaRPr>
          </a:p>
        </p:txBody>
      </p:sp>
      <p:sp>
        <p:nvSpPr>
          <p:cNvPr id="301" name="TextShape 3"/>
          <p:cNvSpPr txBox="1"/>
          <p:nvPr/>
        </p:nvSpPr>
        <p:spPr>
          <a:xfrm>
            <a:off x="3884760" y="8685360"/>
            <a:ext cx="2971440" cy="456840"/>
          </a:xfrm>
          <a:prstGeom prst="rect">
            <a:avLst/>
          </a:prstGeom>
          <a:noFill/>
          <a:ln>
            <a:noFill/>
          </a:ln>
        </p:spPr>
        <p:txBody>
          <a:bodyPr anchor="b"/>
          <a:p>
            <a:pPr algn="r">
              <a:lnSpc>
                <a:spcPct val="100000"/>
              </a:lnSpc>
            </a:pPr>
            <a:fld id="{D624D24B-369F-4088-96E9-A744D298ADD4}"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1143000" y="685800"/>
            <a:ext cx="4571640" cy="3428640"/>
          </a:xfrm>
          <a:prstGeom prst="rect">
            <a:avLst/>
          </a:prstGeom>
        </p:spPr>
      </p:sp>
      <p:sp>
        <p:nvSpPr>
          <p:cNvPr id="303" name="PlaceHolder 2"/>
          <p:cNvSpPr>
            <a:spLocks noGrp="1"/>
          </p:cNvSpPr>
          <p:nvPr>
            <p:ph type="body"/>
          </p:nvPr>
        </p:nvSpPr>
        <p:spPr>
          <a:xfrm>
            <a:off x="685800" y="4343400"/>
            <a:ext cx="5486040" cy="4114440"/>
          </a:xfrm>
          <a:prstGeom prst="rect">
            <a:avLst/>
          </a:prstGeom>
        </p:spPr>
        <p:txBody>
          <a:bodyPr>
            <a:normAutofit/>
          </a:bodyPr>
          <a:p>
            <a:r>
              <a:rPr b="0" lang="de-DE" sz="1200" spc="-1" strike="noStrike">
                <a:solidFill>
                  <a:srgbClr val="000000"/>
                </a:solidFill>
                <a:latin typeface="+mn-lt"/>
                <a:ea typeface="+mn-ea"/>
              </a:rPr>
              <a:t>Während „normale“ SDRAM-Module bei einem Takt eine Datenübertragungsrate von 1,06 GB/s bieten, arbeiten heutige Module mit DDR-SDRAM nahezu mit der doppelten Datenrate. (</a:t>
            </a:r>
            <a:r>
              <a:rPr b="0" lang="de-DE" sz="1200" spc="-1" strike="noStrike">
                <a:solidFill>
                  <a:srgbClr val="000000"/>
                </a:solidFill>
                <a:latin typeface="Wingdings"/>
                <a:ea typeface="+mn-ea"/>
              </a:rPr>
              <a:t></a:t>
            </a:r>
            <a:r>
              <a:rPr b="0" lang="de-DE" sz="1200" spc="-1" strike="noStrike">
                <a:solidFill>
                  <a:srgbClr val="000000"/>
                </a:solidFill>
                <a:latin typeface="+mn-lt"/>
                <a:ea typeface="+mn-ea"/>
              </a:rPr>
              <a:t> DoubleDataRate)</a:t>
            </a:r>
            <a:endParaRPr b="0" lang="de-DE" sz="1200" spc="-1" strike="noStrike">
              <a:latin typeface="Arial"/>
            </a:endParaRPr>
          </a:p>
          <a:p>
            <a:r>
              <a:rPr b="0" lang="de-DE" sz="1200" spc="-1" strike="noStrike">
                <a:solidFill>
                  <a:srgbClr val="000000"/>
                </a:solidFill>
                <a:latin typeface="+mn-lt"/>
                <a:ea typeface="+mn-ea"/>
              </a:rPr>
              <a:t>Möglich wird das durch einen relativ simplen Trick: Sowohl bei der auf- als auch bei der absteigenden Flanke des Taktsignals wird ein Datenbit übertragen, anstatt nur bei der aufsteigenden. (</a:t>
            </a:r>
            <a:r>
              <a:rPr b="0" lang="de-DE" sz="1200" spc="-1" strike="noStrike">
                <a:solidFill>
                  <a:srgbClr val="000000"/>
                </a:solidFill>
                <a:latin typeface="Wingdings"/>
                <a:ea typeface="+mn-ea"/>
              </a:rPr>
              <a:t></a:t>
            </a:r>
            <a:r>
              <a:rPr b="0" lang="de-DE" sz="1200" spc="-1" strike="noStrike">
                <a:solidFill>
                  <a:srgbClr val="000000"/>
                </a:solidFill>
                <a:latin typeface="+mn-lt"/>
                <a:ea typeface="+mn-ea"/>
              </a:rPr>
              <a:t> Faust-Beispiel)</a:t>
            </a:r>
            <a:endParaRPr b="0" lang="de-DE" sz="1200" spc="-1" strike="noStrike">
              <a:latin typeface="Arial"/>
            </a:endParaRPr>
          </a:p>
          <a:p>
            <a:r>
              <a:rPr b="0" lang="de-DE" sz="1200" spc="-1" strike="noStrike">
                <a:solidFill>
                  <a:srgbClr val="000000"/>
                </a:solidFill>
                <a:latin typeface="+mn-lt"/>
                <a:ea typeface="+mn-ea"/>
              </a:rPr>
              <a:t>Um den Einbau nichtkompatibler Module verschiedener Generationen zu vermeiden, haben die verschiedenen Varianten Kerben an unterschiedlichen Stellen in der Anschlussleiste. </a:t>
            </a:r>
            <a:r>
              <a:rPr b="1" lang="de-DE" sz="2000" spc="-1" strike="noStrike">
                <a:solidFill>
                  <a:srgbClr val="000000"/>
                </a:solidFill>
                <a:latin typeface="+mn-lt"/>
                <a:ea typeface="+mn-ea"/>
              </a:rPr>
              <a:t>*klick*</a:t>
            </a:r>
            <a:endParaRPr b="0" lang="de-DE" sz="2000" spc="-1" strike="noStrike">
              <a:latin typeface="Arial"/>
            </a:endParaRPr>
          </a:p>
          <a:p>
            <a:r>
              <a:rPr b="0" lang="de-DE" sz="1200" spc="-1" strike="noStrike">
                <a:solidFill>
                  <a:srgbClr val="000000"/>
                </a:solidFill>
                <a:latin typeface="+mn-lt"/>
                <a:ea typeface="+mn-ea"/>
              </a:rPr>
              <a:t>Der heutige Standard ist DDR4, bzw. DDR3L.</a:t>
            </a:r>
            <a:endParaRPr b="0" lang="de-DE" sz="1200" spc="-1" strike="noStrike">
              <a:latin typeface="Arial"/>
            </a:endParaRPr>
          </a:p>
          <a:p>
            <a:endParaRPr b="0" lang="de-DE" sz="1200" spc="-1" strike="noStrike">
              <a:latin typeface="Arial"/>
            </a:endParaRPr>
          </a:p>
          <a:p>
            <a:r>
              <a:rPr b="0" lang="de-DE" sz="1200" spc="-1" strike="noStrike">
                <a:solidFill>
                  <a:srgbClr val="000000"/>
                </a:solidFill>
                <a:latin typeface="+mn-lt"/>
                <a:ea typeface="+mn-ea"/>
              </a:rPr>
              <a:t>Von der Generation des Arbeitsspeichers abgesehen gibt es noch einen Unterschied der Betriebsarten:</a:t>
            </a:r>
            <a:endParaRPr b="0" lang="de-DE" sz="1200" spc="-1" strike="noStrike">
              <a:latin typeface="Arial"/>
            </a:endParaRPr>
          </a:p>
          <a:p>
            <a:r>
              <a:rPr b="0" lang="de-DE" sz="1200" spc="-1" strike="noStrike">
                <a:solidFill>
                  <a:srgbClr val="000000"/>
                </a:solidFill>
                <a:latin typeface="+mn-lt"/>
                <a:ea typeface="+mn-ea"/>
              </a:rPr>
              <a:t>Dual-Channel, Quad-Channel: Stellt euch Memory-Channels vor wie Schrotflinten-Läufe. Aus Spielen wisst ihr, dass zwei Läufe besser sind als einer.</a:t>
            </a:r>
            <a:endParaRPr b="0" lang="de-DE" sz="1200" spc="-1" strike="noStrike">
              <a:latin typeface="Arial"/>
            </a:endParaRPr>
          </a:p>
          <a:p>
            <a:r>
              <a:rPr b="0" lang="de-DE" sz="1200" spc="-1" strike="noStrike">
                <a:solidFill>
                  <a:srgbClr val="000000"/>
                </a:solidFill>
                <a:latin typeface="+mn-lt"/>
                <a:ea typeface="+mn-ea"/>
              </a:rPr>
              <a:t>Überträgt man dies nun auf den Pc, dann kann man sich Quad-Channel RAM als eine vier-läufige Schrotflinte vorstellen: Je mehr Channels, desto mehr Bandbreite für den Prozessor.</a:t>
            </a:r>
            <a:endParaRPr b="0" lang="de-DE" sz="1200" spc="-1" strike="noStrike">
              <a:latin typeface="Arial"/>
            </a:endParaRPr>
          </a:p>
          <a:p>
            <a:r>
              <a:rPr b="0" lang="de-DE" sz="1200" spc="-1" strike="noStrike">
                <a:solidFill>
                  <a:srgbClr val="000000"/>
                </a:solidFill>
                <a:latin typeface="+mn-lt"/>
                <a:ea typeface="+mn-ea"/>
              </a:rPr>
              <a:t>Für jeden Channel braucht man einen RAM-Riegel. Doch auch auf den Prozessor kommt es an:</a:t>
            </a:r>
            <a:endParaRPr b="0" lang="de-DE" sz="1200" spc="-1" strike="noStrike">
              <a:latin typeface="Arial"/>
            </a:endParaRPr>
          </a:p>
          <a:p>
            <a:r>
              <a:rPr b="0" lang="de-DE" sz="1200" spc="-1" strike="noStrike">
                <a:solidFill>
                  <a:srgbClr val="000000"/>
                </a:solidFill>
                <a:latin typeface="+mn-lt"/>
                <a:ea typeface="+mn-ea"/>
              </a:rPr>
              <a:t>Normale “Consumer-CPUs” haben in der Regel Dual-Channel, doch bessere Cpus, die auf X-Chipsets basieren (dazu gleich mehr), unterstützen in der Regel Quad-Channel, und funktionieren somit auch im Quad-Channel Betrieb am besten.</a:t>
            </a:r>
            <a:endParaRPr b="0" lang="de-DE" sz="1200" spc="-1" strike="noStrike">
              <a:latin typeface="Arial"/>
            </a:endParaRPr>
          </a:p>
          <a:p>
            <a:endParaRPr b="0" lang="de-DE" sz="1200" spc="-1" strike="noStrike">
              <a:latin typeface="Arial"/>
            </a:endParaRPr>
          </a:p>
          <a:p>
            <a:endParaRPr b="0" lang="de-DE" sz="1200" spc="-1" strike="noStrike">
              <a:latin typeface="Arial"/>
            </a:endParaRPr>
          </a:p>
        </p:txBody>
      </p:sp>
      <p:sp>
        <p:nvSpPr>
          <p:cNvPr id="304" name="TextShape 3"/>
          <p:cNvSpPr txBox="1"/>
          <p:nvPr/>
        </p:nvSpPr>
        <p:spPr>
          <a:xfrm>
            <a:off x="3884760" y="8685360"/>
            <a:ext cx="2971440" cy="456840"/>
          </a:xfrm>
          <a:prstGeom prst="rect">
            <a:avLst/>
          </a:prstGeom>
          <a:noFill/>
          <a:ln>
            <a:noFill/>
          </a:ln>
        </p:spPr>
        <p:txBody>
          <a:bodyPr anchor="b"/>
          <a:p>
            <a:pPr algn="r">
              <a:lnSpc>
                <a:spcPct val="100000"/>
              </a:lnSpc>
            </a:pPr>
            <a:fld id="{3C5819C3-5B1E-43DE-B642-E5132221EACE}"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1143000" y="685800"/>
            <a:ext cx="4571640" cy="3428640"/>
          </a:xfrm>
          <a:prstGeom prst="rect">
            <a:avLst/>
          </a:prstGeom>
        </p:spPr>
      </p:sp>
      <p:sp>
        <p:nvSpPr>
          <p:cNvPr id="306"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Doch es gibt noch einen Unterschied: DIMM und SODIMM.</a:t>
            </a:r>
            <a:endParaRPr b="0" lang="de-DE" sz="2000" spc="-1" strike="noStrike">
              <a:latin typeface="Arial"/>
            </a:endParaRPr>
          </a:p>
          <a:p>
            <a:endParaRPr b="0" lang="de-DE" sz="2000" spc="-1" strike="noStrike">
              <a:latin typeface="Arial"/>
            </a:endParaRPr>
          </a:p>
          <a:p>
            <a:r>
              <a:rPr b="0" lang="de-DE" sz="2000" spc="-1" strike="noStrike">
                <a:latin typeface="Arial"/>
              </a:rPr>
              <a:t>DIMM = DualInlineMemoryModule (=doppelreihiger Speicherbaustein)</a:t>
            </a:r>
            <a:endParaRPr b="0" lang="de-DE" sz="2000" spc="-1" strike="noStrike">
              <a:latin typeface="Arial"/>
            </a:endParaRPr>
          </a:p>
          <a:p>
            <a:r>
              <a:rPr b="0" lang="de-DE" sz="1200" spc="-1" strike="noStrike">
                <a:solidFill>
                  <a:srgbClr val="000000"/>
                </a:solidFill>
                <a:latin typeface="+mn-lt"/>
                <a:ea typeface="+mn-ea"/>
              </a:rPr>
              <a:t>Im Gegensatz zu SinglieInlineMemoryModulen (SIMM) führen DIMMs auf den Anschlusskontakten auf der Vorderseite und auf der Rückseite der Leiterplatte unterschiedliche Signale.</a:t>
            </a:r>
            <a:endParaRPr b="0" lang="de-DE" sz="1200" spc="-1" strike="noStrike">
              <a:latin typeface="Arial"/>
            </a:endParaRPr>
          </a:p>
          <a:p>
            <a:endParaRPr b="0" lang="de-DE" sz="1200" spc="-1" strike="noStrike">
              <a:latin typeface="Arial"/>
            </a:endParaRPr>
          </a:p>
          <a:p>
            <a:r>
              <a:rPr b="1" lang="de-DE" sz="1200" spc="-1" strike="noStrike">
                <a:solidFill>
                  <a:srgbClr val="000000"/>
                </a:solidFill>
                <a:latin typeface="+mn-lt"/>
                <a:ea typeface="+mn-ea"/>
              </a:rPr>
              <a:t>SO-DIMMs</a:t>
            </a:r>
            <a:r>
              <a:rPr b="0" lang="de-DE" sz="1200" spc="-1" strike="noStrike">
                <a:solidFill>
                  <a:srgbClr val="000000"/>
                </a:solidFill>
                <a:latin typeface="+mn-lt"/>
                <a:ea typeface="+mn-ea"/>
              </a:rPr>
              <a:t> (</a:t>
            </a:r>
            <a:r>
              <a:rPr b="0" i="1" lang="de-DE" sz="1200" spc="-1" strike="noStrike">
                <a:solidFill>
                  <a:srgbClr val="000000"/>
                </a:solidFill>
                <a:latin typeface="+mn-lt"/>
                <a:ea typeface="+mn-ea"/>
              </a:rPr>
              <a:t>SmallOutline Dual Inline Memory Module</a:t>
            </a:r>
            <a:r>
              <a:rPr b="0" lang="de-DE" sz="1200" spc="-1" strike="noStrike">
                <a:solidFill>
                  <a:srgbClr val="000000"/>
                </a:solidFill>
                <a:latin typeface="+mn-lt"/>
                <a:ea typeface="+mn-ea"/>
              </a:rPr>
              <a:t>) sind deutlich kleinere Speichermodule, die hauptsächlich in Notebooks oder Nucs / Barebones eingesetzt werden, denn durch ihre Bauform und die hohe Energieeffizienz sind sie für die Verwendung in besonders kompakten oder mobilen Systemen besonders geeignet.</a:t>
            </a:r>
            <a:endParaRPr b="0" lang="de-DE" sz="1200" spc="-1" strike="noStrike">
              <a:latin typeface="Arial"/>
            </a:endParaRPr>
          </a:p>
          <a:p>
            <a:r>
              <a:rPr b="0" lang="de-DE" sz="1200" spc="-1" strike="noStrike">
                <a:solidFill>
                  <a:srgbClr val="000000"/>
                </a:solidFill>
                <a:latin typeface="+mn-lt"/>
                <a:ea typeface="+mn-ea"/>
              </a:rPr>
              <a:t>Die Module haben (wie die größeren DIMM-Module) auf jeder Seite der Platine separate Anschlüsse, sind jedoch in der Regel etwas langsamer als die normalen DIMM-Module.</a:t>
            </a:r>
            <a:endParaRPr b="0" lang="de-DE" sz="1200" spc="-1" strike="noStrike">
              <a:latin typeface="Arial"/>
            </a:endParaRPr>
          </a:p>
          <a:p>
            <a:endParaRPr b="0" lang="de-DE" sz="1200" spc="-1" strike="noStrike">
              <a:latin typeface="Arial"/>
            </a:endParaRPr>
          </a:p>
          <a:p>
            <a:r>
              <a:rPr b="0" lang="de-DE" sz="1200" spc="-1" strike="noStrike">
                <a:solidFill>
                  <a:srgbClr val="000000"/>
                </a:solidFill>
                <a:latin typeface="+mn-lt"/>
                <a:ea typeface="+mn-ea"/>
              </a:rPr>
              <a:t>UND ZU INFO: RAM KANN MAN NICHT RUNTERLADEN!!!</a:t>
            </a:r>
            <a:endParaRPr b="0" lang="de-DE" sz="1200" spc="-1" strike="noStrike">
              <a:latin typeface="Arial"/>
            </a:endParaRPr>
          </a:p>
        </p:txBody>
      </p:sp>
      <p:sp>
        <p:nvSpPr>
          <p:cNvPr id="307" name="TextShape 3"/>
          <p:cNvSpPr txBox="1"/>
          <p:nvPr/>
        </p:nvSpPr>
        <p:spPr>
          <a:xfrm>
            <a:off x="3884760" y="8685360"/>
            <a:ext cx="2971440" cy="456840"/>
          </a:xfrm>
          <a:prstGeom prst="rect">
            <a:avLst/>
          </a:prstGeom>
          <a:noFill/>
          <a:ln>
            <a:noFill/>
          </a:ln>
        </p:spPr>
        <p:txBody>
          <a:bodyPr anchor="b"/>
          <a:p>
            <a:pPr algn="r">
              <a:lnSpc>
                <a:spcPct val="100000"/>
              </a:lnSpc>
            </a:pPr>
            <a:fld id="{24DD213D-5A97-40A0-85DC-B43CA1275CA7}"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1143000" y="685800"/>
            <a:ext cx="4571640" cy="3428640"/>
          </a:xfrm>
          <a:prstGeom prst="rect">
            <a:avLst/>
          </a:prstGeom>
        </p:spPr>
      </p:sp>
      <p:sp>
        <p:nvSpPr>
          <p:cNvPr id="309"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Der VRM = VoltageRegulatorModule sorgt dafür, dass der Prozessor stets die richtige Menge an Strom und Spannung bekommt, um Systemfehler oder Beschädigungen zu vermeiden.</a:t>
            </a:r>
            <a:br/>
            <a:r>
              <a:rPr b="0" lang="de-DE" sz="2000" spc="-1" strike="noStrike">
                <a:latin typeface="Arial"/>
              </a:rPr>
              <a:t>Man kann den VRM als „mini-Netzteil“ auf dem Mainboard sehen.</a:t>
            </a:r>
            <a:endParaRPr b="0" lang="de-DE" sz="2000" spc="-1" strike="noStrike">
              <a:latin typeface="Arial"/>
            </a:endParaRPr>
          </a:p>
          <a:p>
            <a:r>
              <a:rPr b="0" lang="de-DE" sz="2000" spc="-1" strike="noStrike">
                <a:latin typeface="Arial"/>
              </a:rPr>
              <a:t>Der VRM besteht aus drei Ebenen: </a:t>
            </a:r>
            <a:r>
              <a:rPr b="0" lang="de-DE" sz="2000" spc="-1" strike="noStrike">
                <a:latin typeface="Wingdings"/>
              </a:rPr>
              <a:t> nächste Folie</a:t>
            </a:r>
            <a:endParaRPr b="0" lang="de-DE" sz="2000" spc="-1" strike="noStrike">
              <a:latin typeface="Arial"/>
            </a:endParaRPr>
          </a:p>
        </p:txBody>
      </p:sp>
      <p:sp>
        <p:nvSpPr>
          <p:cNvPr id="310" name="TextShape 3"/>
          <p:cNvSpPr txBox="1"/>
          <p:nvPr/>
        </p:nvSpPr>
        <p:spPr>
          <a:xfrm>
            <a:off x="3884760" y="8685360"/>
            <a:ext cx="2971440" cy="456840"/>
          </a:xfrm>
          <a:prstGeom prst="rect">
            <a:avLst/>
          </a:prstGeom>
          <a:noFill/>
          <a:ln>
            <a:noFill/>
          </a:ln>
        </p:spPr>
        <p:txBody>
          <a:bodyPr anchor="b"/>
          <a:p>
            <a:pPr algn="r">
              <a:lnSpc>
                <a:spcPct val="100000"/>
              </a:lnSpc>
            </a:pPr>
            <a:fld id="{BB0440A9-6AF6-4E18-9E55-124221383E41}"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1143000" y="685800"/>
            <a:ext cx="4571640" cy="3428640"/>
          </a:xfrm>
          <a:prstGeom prst="rect">
            <a:avLst/>
          </a:prstGeom>
        </p:spPr>
      </p:sp>
      <p:sp>
        <p:nvSpPr>
          <p:cNvPr id="312"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Den Mosfets, den Chokes und den Kondensatoren</a:t>
            </a:r>
            <a:endParaRPr b="0" lang="de-DE" sz="2000" spc="-1" strike="noStrike">
              <a:latin typeface="Arial"/>
            </a:endParaRPr>
          </a:p>
          <a:p>
            <a:r>
              <a:rPr b="0" lang="de-DE" sz="2000" spc="-1" strike="noStrike">
                <a:latin typeface="Arial"/>
              </a:rPr>
              <a:t>MOSFET = „</a:t>
            </a:r>
            <a:r>
              <a:rPr b="0" lang="de-DE" sz="1200" spc="-1" strike="noStrike">
                <a:solidFill>
                  <a:srgbClr val="000000"/>
                </a:solidFill>
                <a:latin typeface="+mn-lt"/>
                <a:ea typeface="+mn-ea"/>
              </a:rPr>
              <a:t>metal-oxide-semiconductor field-effect transistor“ = Metall-Oxid-Halbleiter-Feldeffekttransisor </a:t>
            </a:r>
            <a:br/>
            <a:r>
              <a:rPr b="0" lang="de-DE" sz="1200" spc="-1" strike="noStrike">
                <a:solidFill>
                  <a:srgbClr val="000000"/>
                </a:solidFill>
                <a:latin typeface="+mn-lt"/>
                <a:ea typeface="+mn-ea"/>
              </a:rPr>
              <a:t>Diese sorgen dafür, dass der Prozessor genau die Menge an Spannung bekommt, die er erfordert. </a:t>
            </a:r>
            <a:endParaRPr b="0" lang="de-DE" sz="1200" spc="-1" strike="noStrike">
              <a:latin typeface="Arial"/>
            </a:endParaRPr>
          </a:p>
          <a:p>
            <a:r>
              <a:rPr b="0" lang="de-DE" sz="1200" spc="-1" strike="noStrike">
                <a:solidFill>
                  <a:srgbClr val="000000"/>
                </a:solidFill>
                <a:latin typeface="+mn-lt"/>
                <a:ea typeface="+mn-ea"/>
              </a:rPr>
              <a:t>Die Chokes stabilisieren diese Spannung, um eine „gerade“ Stromlinie zu erzeugen, und um den Prozessor somit nicht unnötig belasten.</a:t>
            </a:r>
            <a:endParaRPr b="0" lang="de-DE" sz="1200" spc="-1" strike="noStrike">
              <a:latin typeface="Arial"/>
            </a:endParaRPr>
          </a:p>
          <a:p>
            <a:r>
              <a:rPr b="0" lang="de-DE" sz="1200" spc="-1" strike="noStrike">
                <a:solidFill>
                  <a:srgbClr val="000000"/>
                </a:solidFill>
                <a:latin typeface="+mn-lt"/>
                <a:ea typeface="+mn-ea"/>
              </a:rPr>
              <a:t>Die Kondensatoren speichern Strom kurzzeitig zwischen, um zu verhindern, dass das System ausfällt, sollte für einen Bruchteil einer Sekunde der Stromfluss ausbleiben.</a:t>
            </a:r>
            <a:endParaRPr b="0" lang="de-DE" sz="1200" spc="-1" strike="noStrike">
              <a:latin typeface="Arial"/>
            </a:endParaRPr>
          </a:p>
          <a:p>
            <a:r>
              <a:rPr b="1" lang="de-DE" sz="2000" spc="-1" strike="noStrike">
                <a:solidFill>
                  <a:srgbClr val="000000"/>
                </a:solidFill>
                <a:latin typeface="+mn-lt"/>
                <a:ea typeface="+mn-ea"/>
              </a:rPr>
              <a:t>*klick* (Film) </a:t>
            </a:r>
            <a:r>
              <a:rPr b="0" lang="de-DE" sz="2000" spc="-1" strike="noStrike">
                <a:solidFill>
                  <a:srgbClr val="000000"/>
                </a:solidFill>
                <a:latin typeface="+mn-lt"/>
                <a:ea typeface="+mn-ea"/>
              </a:rPr>
              <a:t>Die einzelnen Stufen vom VRM spielen sich sozusagen immer gegenseitig zu.</a:t>
            </a:r>
            <a:endParaRPr b="0" lang="de-DE" sz="2000" spc="-1" strike="noStrike">
              <a:latin typeface="Arial"/>
            </a:endParaRPr>
          </a:p>
          <a:p>
            <a:pPr marL="514440" indent="-514080">
              <a:lnSpc>
                <a:spcPct val="100000"/>
              </a:lnSpc>
            </a:pPr>
            <a:r>
              <a:rPr b="0" lang="de-DE" sz="2000" spc="-1" strike="noStrike">
                <a:solidFill>
                  <a:srgbClr val="000000"/>
                </a:solidFill>
                <a:latin typeface="+mn-lt"/>
                <a:ea typeface="+mn-ea"/>
              </a:rPr>
              <a:t>1. MOSFET kommuniziert mir Prozessor; nimmt Strom vom Netzteil und passt Spannung an, </a:t>
            </a:r>
            <a:r>
              <a:rPr b="0" lang="de-DE" sz="2000" spc="-1" strike="noStrike">
                <a:solidFill>
                  <a:srgbClr val="000000"/>
                </a:solidFill>
                <a:latin typeface="Wingdings"/>
                <a:ea typeface="+mn-ea"/>
              </a:rPr>
              <a:t>2. Chokes erzeugen Gleichmäßige Spannungskurve (bei moderneren Systemen:) 3. Kondensatoren speichern Energie zwischen  Prozessor</a:t>
            </a:r>
            <a:endParaRPr b="0" lang="de-DE" sz="2000" spc="-1" strike="noStrike">
              <a:latin typeface="Arial"/>
            </a:endParaRPr>
          </a:p>
          <a:p>
            <a:pPr marL="514440" indent="-514080">
              <a:lnSpc>
                <a:spcPct val="100000"/>
              </a:lnSpc>
            </a:pPr>
            <a:r>
              <a:rPr b="0" lang="de-DE" sz="1200" spc="-1" strike="noStrike">
                <a:solidFill>
                  <a:srgbClr val="000000"/>
                </a:solidFill>
                <a:latin typeface="+mn-lt"/>
                <a:ea typeface="+mn-ea"/>
              </a:rPr>
              <a:t>Der gesamte VRM sorgt also dafür, dass der Prozessor nicht zu viel Strom bekommt. </a:t>
            </a:r>
            <a:r>
              <a:rPr b="1" lang="de-DE" sz="2000" spc="-1" strike="noStrike">
                <a:solidFill>
                  <a:srgbClr val="000000"/>
                </a:solidFill>
                <a:latin typeface="+mn-lt"/>
                <a:ea typeface="+mn-ea"/>
              </a:rPr>
              <a:t>*klick*</a:t>
            </a:r>
            <a:r>
              <a:rPr b="0" lang="de-DE" sz="1200" spc="-1" strike="noStrike">
                <a:solidFill>
                  <a:srgbClr val="000000"/>
                </a:solidFill>
                <a:latin typeface="+mn-lt"/>
                <a:ea typeface="+mn-ea"/>
              </a:rPr>
              <a:t> Doch der Strom, der nicht genutzt wird, wird in Form von Wärme abgegeben.</a:t>
            </a:r>
            <a:endParaRPr b="0" lang="de-DE" sz="1200" spc="-1" strike="noStrike">
              <a:latin typeface="Arial"/>
            </a:endParaRPr>
          </a:p>
          <a:p>
            <a:pPr marL="514440" indent="-514080">
              <a:lnSpc>
                <a:spcPct val="100000"/>
              </a:lnSpc>
            </a:pPr>
            <a:r>
              <a:rPr b="0" lang="de-DE" sz="1200" spc="-1" strike="noStrike">
                <a:solidFill>
                  <a:srgbClr val="000000"/>
                </a:solidFill>
                <a:latin typeface="+mn-lt"/>
                <a:ea typeface="+mn-ea"/>
              </a:rPr>
              <a:t>Daher ist auf allen aktuellen Mainboards der VRM mit Heatsinks ausgestattet (zur Kühlung von Komponenten später mehr).</a:t>
            </a:r>
            <a:endParaRPr b="0" lang="de-DE" sz="1200" spc="-1" strike="noStrike">
              <a:latin typeface="Arial"/>
            </a:endParaRPr>
          </a:p>
          <a:p>
            <a:pPr marL="514440" indent="-514080">
              <a:lnSpc>
                <a:spcPct val="100000"/>
              </a:lnSpc>
            </a:pPr>
            <a:endParaRPr b="0" lang="de-DE" sz="1200" spc="-1" strike="noStrike">
              <a:latin typeface="Arial"/>
            </a:endParaRPr>
          </a:p>
          <a:p>
            <a:pPr marL="514440" indent="-514080">
              <a:lnSpc>
                <a:spcPct val="100000"/>
              </a:lnSpc>
            </a:pPr>
            <a:endParaRPr b="0" lang="de-DE" sz="1200" spc="-1" strike="noStrike">
              <a:latin typeface="Arial"/>
            </a:endParaRPr>
          </a:p>
        </p:txBody>
      </p:sp>
      <p:sp>
        <p:nvSpPr>
          <p:cNvPr id="313" name="TextShape 3"/>
          <p:cNvSpPr txBox="1"/>
          <p:nvPr/>
        </p:nvSpPr>
        <p:spPr>
          <a:xfrm>
            <a:off x="3884760" y="8685360"/>
            <a:ext cx="2971440" cy="456840"/>
          </a:xfrm>
          <a:prstGeom prst="rect">
            <a:avLst/>
          </a:prstGeom>
          <a:noFill/>
          <a:ln>
            <a:noFill/>
          </a:ln>
        </p:spPr>
        <p:txBody>
          <a:bodyPr anchor="b"/>
          <a:p>
            <a:pPr algn="r">
              <a:lnSpc>
                <a:spcPct val="100000"/>
              </a:lnSpc>
            </a:pPr>
            <a:fld id="{00277ED1-35E7-4048-9563-D4E12E1A2596}"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1143000" y="685800"/>
            <a:ext cx="4571640" cy="3428640"/>
          </a:xfrm>
          <a:prstGeom prst="rect">
            <a:avLst/>
          </a:prstGeom>
        </p:spPr>
      </p:sp>
      <p:sp>
        <p:nvSpPr>
          <p:cNvPr id="315"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Der ChipSet (Name: Früher ein „Satz“ aus vielen verschiedenen Chips, alle speziell für eine jeweilige Aufgabe entwickelt, heute ist es allerdings nur noch ein „kleinerer Chip mit vielen Aufgaben), sorgt für die Kommunikation von Prozessor mit IO und anderen Schnittstellen auf dem Mainboard.</a:t>
            </a:r>
            <a:endParaRPr b="0" lang="de-DE" sz="2000" spc="-1" strike="noStrike">
              <a:latin typeface="Arial"/>
            </a:endParaRPr>
          </a:p>
          <a:p>
            <a:r>
              <a:rPr b="0" lang="de-DE" sz="2000" spc="-1" strike="noStrike">
                <a:latin typeface="Arial"/>
              </a:rPr>
              <a:t>Ein Chipsatz ist nicht mit allen Prozessoren kompatibel, im Gegenteil, fast für jede Prozessorgeneration braucht man einen neuen Chipsatz, um inkompatibilität und ungewollte Abstürzte zu vermeiden.</a:t>
            </a:r>
            <a:endParaRPr b="0" lang="de-DE" sz="2000" spc="-1" strike="noStrike">
              <a:latin typeface="Arial"/>
            </a:endParaRPr>
          </a:p>
          <a:p>
            <a:r>
              <a:rPr b="0" lang="de-DE" sz="2000" spc="-1" strike="noStrike">
                <a:latin typeface="Arial"/>
              </a:rPr>
              <a:t>Manche Chipsets sind zwar abwärtskompatibel, doch dies ist leider nicht die Regel.</a:t>
            </a:r>
            <a:endParaRPr b="0" lang="de-DE" sz="2000" spc="-1" strike="noStrike">
              <a:latin typeface="Arial"/>
            </a:endParaRPr>
          </a:p>
          <a:p>
            <a:r>
              <a:rPr b="0" lang="de-DE" sz="2000" spc="-1" strike="noStrike">
                <a:latin typeface="Arial"/>
              </a:rPr>
              <a:t>Bei aktuellen Intel Prozessoren (Coffee-Lake) wird ein Z370 Chipset benötigt (oder x299), bei AMDs akuteller Ryzen Serie ein B250 Chipset (oder x399).</a:t>
            </a:r>
            <a:endParaRPr b="0" lang="de-DE" sz="2000" spc="-1" strike="noStrike">
              <a:latin typeface="Arial"/>
            </a:endParaRPr>
          </a:p>
        </p:txBody>
      </p:sp>
      <p:sp>
        <p:nvSpPr>
          <p:cNvPr id="316" name="TextShape 3"/>
          <p:cNvSpPr txBox="1"/>
          <p:nvPr/>
        </p:nvSpPr>
        <p:spPr>
          <a:xfrm>
            <a:off x="3884760" y="8685360"/>
            <a:ext cx="2971440" cy="456840"/>
          </a:xfrm>
          <a:prstGeom prst="rect">
            <a:avLst/>
          </a:prstGeom>
          <a:noFill/>
          <a:ln>
            <a:noFill/>
          </a:ln>
        </p:spPr>
        <p:txBody>
          <a:bodyPr anchor="b"/>
          <a:p>
            <a:pPr algn="r">
              <a:lnSpc>
                <a:spcPct val="100000"/>
              </a:lnSpc>
            </a:pPr>
            <a:fld id="{43D92FF5-C1BB-48BB-B9D3-6B8F6187606E}"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1143000" y="685800"/>
            <a:ext cx="4571640" cy="3428640"/>
          </a:xfrm>
          <a:prstGeom prst="rect">
            <a:avLst/>
          </a:prstGeom>
        </p:spPr>
      </p:sp>
      <p:sp>
        <p:nvSpPr>
          <p:cNvPr id="318"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Womit kommuniziert der Chipsatz, womit der Prozessor?</a:t>
            </a:r>
            <a:endParaRPr b="0" lang="de-DE" sz="2000" spc="-1" strike="noStrike">
              <a:latin typeface="Arial"/>
            </a:endParaRPr>
          </a:p>
          <a:p>
            <a:r>
              <a:rPr b="0" lang="de-DE" sz="2000" spc="-1" strike="noStrike">
                <a:latin typeface="Arial"/>
              </a:rPr>
              <a:t>Wie man auf dieser Grafik sieht, stehen aktuelle Prozessoren in direkter Verbindung mit einer der PCI-e –Lanes (dazu später mehr) und mit dem Arbeitsspeicher, doch um mit den I/O Ports zu kommunizieren und um Datenübertragungen von außerhalb zu ermöglichen, wird der Chipset als „Middle-Man“ eingesetzt.</a:t>
            </a:r>
            <a:endParaRPr b="0" lang="de-DE" sz="2000" spc="-1" strike="noStrike">
              <a:latin typeface="Arial"/>
            </a:endParaRPr>
          </a:p>
          <a:p>
            <a:r>
              <a:rPr b="0" lang="de-DE" sz="2000" spc="-1" strike="noStrike">
                <a:latin typeface="Arial"/>
              </a:rPr>
              <a:t>Der Chipset hat Kontrolle über sämtliche USB-Anschlüsse, den LAN-Anschluss (Netzwerk), sämtliche optionale PCI-Lanes, die nicht mit dem Prozessor kommunizieren können, und über die SATA-Anschlüsse (dazu später mehr).</a:t>
            </a:r>
            <a:endParaRPr b="0" lang="de-DE" sz="2000" spc="-1" strike="noStrike">
              <a:latin typeface="Arial"/>
            </a:endParaRPr>
          </a:p>
        </p:txBody>
      </p:sp>
      <p:sp>
        <p:nvSpPr>
          <p:cNvPr id="319" name="TextShape 3"/>
          <p:cNvSpPr txBox="1"/>
          <p:nvPr/>
        </p:nvSpPr>
        <p:spPr>
          <a:xfrm>
            <a:off x="3884760" y="8685360"/>
            <a:ext cx="2971440" cy="456840"/>
          </a:xfrm>
          <a:prstGeom prst="rect">
            <a:avLst/>
          </a:prstGeom>
          <a:noFill/>
          <a:ln>
            <a:noFill/>
          </a:ln>
        </p:spPr>
        <p:txBody>
          <a:bodyPr anchor="b"/>
          <a:p>
            <a:pPr algn="r">
              <a:lnSpc>
                <a:spcPct val="100000"/>
              </a:lnSpc>
            </a:pPr>
            <a:fld id="{8A8AF54E-8B8B-4FCA-B88B-90352D62DC18}"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1143000" y="685800"/>
            <a:ext cx="4571640" cy="3428640"/>
          </a:xfrm>
          <a:prstGeom prst="rect">
            <a:avLst/>
          </a:prstGeom>
        </p:spPr>
      </p:sp>
      <p:sp>
        <p:nvSpPr>
          <p:cNvPr id="321"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All diese Sachen sind schön und gut, doch irgendwie muss der Benutzer auch was sehen können: Hier kommt die GPU (GraphicsProcessingUnit) zum Einsatz.</a:t>
            </a:r>
            <a:endParaRPr b="0" lang="de-DE" sz="2000" spc="-1" strike="noStrike">
              <a:latin typeface="Arial"/>
            </a:endParaRPr>
          </a:p>
          <a:p>
            <a:r>
              <a:rPr b="0" lang="de-DE" sz="2000" spc="-1" strike="noStrike">
                <a:latin typeface="Arial"/>
              </a:rPr>
              <a:t>Früher wurden Grafikchips noch fest auf Mainboards verbaut, heute sind sie ein fester Bestandteil des Prozessors.</a:t>
            </a:r>
            <a:endParaRPr b="0" lang="de-DE" sz="2000" spc="-1" strike="noStrike">
              <a:latin typeface="Arial"/>
            </a:endParaRPr>
          </a:p>
          <a:p>
            <a:r>
              <a:rPr b="0" lang="de-DE" sz="2000" spc="-1" strike="noStrike">
                <a:latin typeface="Arial"/>
              </a:rPr>
              <a:t>Doch um anspruchsvolle Auflösungen und Grafik zu rendern, reichen auch diese Chips nicht aus.</a:t>
            </a:r>
            <a:endParaRPr b="0" lang="de-DE" sz="2000" spc="-1" strike="noStrike">
              <a:latin typeface="Arial"/>
            </a:endParaRPr>
          </a:p>
          <a:p>
            <a:pPr>
              <a:lnSpc>
                <a:spcPct val="100000"/>
              </a:lnSpc>
            </a:pPr>
            <a:r>
              <a:rPr b="0" lang="de-DE" sz="2000" spc="-1" strike="noStrike">
                <a:latin typeface="Arial"/>
              </a:rPr>
              <a:t>Deshalb gibt es PCI-e-Grafikkarten. Diese sind deutlich Leistungsstärker als die integrierten Grafikchips und sind speziell für die Aufgabe entwickelt, komplexe Grafik mit hohen Auflösungen darzustellen und zu rendern. </a:t>
            </a:r>
            <a:endParaRPr b="0" lang="de-DE" sz="2000" spc="-1" strike="noStrike">
              <a:latin typeface="Arial"/>
            </a:endParaRPr>
          </a:p>
          <a:p>
            <a:pPr>
              <a:lnSpc>
                <a:spcPct val="100000"/>
              </a:lnSpc>
            </a:pPr>
            <a:r>
              <a:rPr b="0" lang="de-DE" sz="2000" spc="-1" strike="noStrike">
                <a:latin typeface="Arial"/>
              </a:rPr>
              <a:t>Doch leider hat all dies auch einen starken Nachteil: 1. Verbraucht der Gerät viel Strom, 2. Sind Grafikkarten echt teuer.</a:t>
            </a:r>
            <a:endParaRPr b="0" lang="de-DE" sz="2000" spc="-1" strike="noStrike">
              <a:latin typeface="Arial"/>
            </a:endParaRPr>
          </a:p>
          <a:p>
            <a:pPr>
              <a:lnSpc>
                <a:spcPct val="100000"/>
              </a:lnSpc>
            </a:pPr>
            <a:r>
              <a:rPr b="0" lang="de-DE" sz="2000" spc="-1" strike="noStrike">
                <a:latin typeface="Arial"/>
              </a:rPr>
              <a:t>Früher </a:t>
            </a:r>
            <a:r>
              <a:rPr b="1" lang="de-DE" sz="2000" spc="-1" strike="noStrike">
                <a:latin typeface="Arial"/>
              </a:rPr>
              <a:t>*klick*</a:t>
            </a:r>
            <a:r>
              <a:rPr b="0" lang="de-DE" sz="2000" spc="-1" strike="noStrike">
                <a:latin typeface="Arial"/>
              </a:rPr>
              <a:t> sahen diese „leistungsstarken“ *lol*“ Grafikkarten so aus:</a:t>
            </a:r>
            <a:endParaRPr b="0" lang="de-DE" sz="2000" spc="-1" strike="noStrike">
              <a:latin typeface="Arial"/>
            </a:endParaRPr>
          </a:p>
          <a:p>
            <a:pPr>
              <a:lnSpc>
                <a:spcPct val="100000"/>
              </a:lnSpc>
            </a:pPr>
            <a:r>
              <a:rPr b="0" lang="de-DE" sz="2000" spc="-1" strike="noStrike">
                <a:latin typeface="Arial"/>
              </a:rPr>
              <a:t>Bei Einstiegs-Modellen </a:t>
            </a:r>
            <a:r>
              <a:rPr b="1" lang="de-DE" sz="2000" spc="-1" strike="noStrike">
                <a:latin typeface="Arial"/>
              </a:rPr>
              <a:t>*klick* </a:t>
            </a:r>
            <a:r>
              <a:rPr b="0" lang="de-DE" sz="2000" spc="-1" strike="noStrike">
                <a:latin typeface="Arial"/>
              </a:rPr>
              <a:t>(gtx 1050) muss man bereits mit Preisen von mindestens 140€ rechnen, doch leistungsstarke Modelle kosten von 390€ bis über 1000€.</a:t>
            </a:r>
            <a:endParaRPr b="0" lang="de-DE" sz="2000" spc="-1" strike="noStrike">
              <a:latin typeface="Arial"/>
            </a:endParaRPr>
          </a:p>
          <a:p>
            <a:pPr>
              <a:lnSpc>
                <a:spcPct val="100000"/>
              </a:lnSpc>
            </a:pPr>
            <a:r>
              <a:rPr b="0" lang="de-DE" sz="2000" spc="-1" strike="noStrike">
                <a:latin typeface="Arial"/>
              </a:rPr>
              <a:t>Aktuelle Grafikkarten werden mit leistungsstarken Kühlkörpern verkauft </a:t>
            </a:r>
            <a:r>
              <a:rPr b="1" lang="de-DE" sz="2000" spc="-1" strike="noStrike">
                <a:latin typeface="Arial"/>
              </a:rPr>
              <a:t>*klick*</a:t>
            </a:r>
            <a:r>
              <a:rPr b="0" lang="de-DE" sz="2000" spc="-1" strike="noStrike">
                <a:latin typeface="Arial"/>
              </a:rPr>
              <a:t> (dazu gleich mehr), denn die Karten erzeugen sehr viel Abwärme (nicht zuletzt durch den hohen Stromverbrauch).</a:t>
            </a:r>
            <a:endParaRPr b="0" lang="de-DE" sz="2000" spc="-1" strike="noStrike">
              <a:latin typeface="Arial"/>
            </a:endParaRPr>
          </a:p>
          <a:p>
            <a:pPr>
              <a:lnSpc>
                <a:spcPct val="100000"/>
              </a:lnSpc>
            </a:pPr>
            <a:r>
              <a:rPr b="0" lang="de-DE" sz="2000" spc="-1" strike="noStrike">
                <a:latin typeface="Arial"/>
              </a:rPr>
              <a:t>Bei Grafikkarten unterscheidet man zwischen zwei Arten von Kühlern: </a:t>
            </a:r>
            <a:r>
              <a:rPr b="1" lang="de-DE" sz="2000" spc="-1" strike="noStrike">
                <a:latin typeface="Arial"/>
              </a:rPr>
              <a:t>*klick* </a:t>
            </a:r>
            <a:r>
              <a:rPr b="0" lang="de-DE" sz="2000" spc="-1" strike="noStrike">
                <a:latin typeface="Arial"/>
              </a:rPr>
              <a:t>Den Blower-Style Kühlern, welche die Wärme aus dem PC-Gehäuse nehmen und durch die Grafikkarte nach Außen abgeben, und den normalen Kühlern, welche die Wärme von der Grafikkarte in die Luft im Gehäuse übertragen. </a:t>
            </a:r>
            <a:r>
              <a:rPr b="1" lang="de-DE" sz="2000" spc="-1" strike="noStrike">
                <a:latin typeface="Arial"/>
              </a:rPr>
              <a:t>*klick* </a:t>
            </a:r>
            <a:r>
              <a:rPr b="0" lang="de-DE" sz="2000" spc="-1" strike="noStrike">
                <a:latin typeface="Arial"/>
              </a:rPr>
              <a:t>Zudem sind die Blower-Stlye Lüfter deutlich lauter, und kühlen schlechter als die normalen.</a:t>
            </a:r>
            <a:endParaRPr b="0" lang="de-DE" sz="2000" spc="-1" strike="noStrike">
              <a:latin typeface="Arial"/>
            </a:endParaRPr>
          </a:p>
          <a:p>
            <a:pPr>
              <a:lnSpc>
                <a:spcPct val="100000"/>
              </a:lnSpc>
            </a:pPr>
            <a:r>
              <a:rPr b="0" lang="de-DE" sz="2000" spc="-1" strike="noStrike">
                <a:latin typeface="Arial"/>
              </a:rPr>
              <a:t>Und wie werden Grafikkarten angeschlossen? [</a:t>
            </a:r>
            <a:r>
              <a:rPr b="0" lang="de-DE" sz="2000" spc="-1" strike="noStrike">
                <a:latin typeface="Wingdings"/>
              </a:rPr>
              <a:t> nächstes Thema PCIe]</a:t>
            </a:r>
            <a:endParaRPr b="0" lang="de-DE" sz="2000" spc="-1" strike="noStrike">
              <a:latin typeface="Arial"/>
            </a:endParaRPr>
          </a:p>
          <a:p>
            <a:pPr>
              <a:lnSpc>
                <a:spcPct val="100000"/>
              </a:lnSpc>
            </a:pPr>
            <a:endParaRPr b="0" lang="de-DE" sz="2000" spc="-1" strike="noStrike">
              <a:latin typeface="Arial"/>
            </a:endParaRPr>
          </a:p>
        </p:txBody>
      </p:sp>
      <p:sp>
        <p:nvSpPr>
          <p:cNvPr id="322" name="TextShape 3"/>
          <p:cNvSpPr txBox="1"/>
          <p:nvPr/>
        </p:nvSpPr>
        <p:spPr>
          <a:xfrm>
            <a:off x="3884760" y="8685360"/>
            <a:ext cx="2971440" cy="456840"/>
          </a:xfrm>
          <a:prstGeom prst="rect">
            <a:avLst/>
          </a:prstGeom>
          <a:noFill/>
          <a:ln>
            <a:noFill/>
          </a:ln>
        </p:spPr>
        <p:txBody>
          <a:bodyPr anchor="b"/>
          <a:p>
            <a:pPr algn="r">
              <a:lnSpc>
                <a:spcPct val="100000"/>
              </a:lnSpc>
            </a:pPr>
            <a:fld id="{87ADCB7A-D4BB-498D-8EB3-4FAE8CF36951}"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1143000" y="685800"/>
            <a:ext cx="4571640" cy="3428640"/>
          </a:xfrm>
          <a:prstGeom prst="rect">
            <a:avLst/>
          </a:prstGeom>
        </p:spPr>
      </p:sp>
      <p:sp>
        <p:nvSpPr>
          <p:cNvPr id="324"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PCI-E steht für Peripheral Component Interconnect Express. </a:t>
            </a:r>
            <a:endParaRPr b="0" lang="de-DE" sz="2000" spc="-1" strike="noStrike">
              <a:latin typeface="Arial"/>
            </a:endParaRPr>
          </a:p>
          <a:p>
            <a:r>
              <a:rPr b="0" lang="de-DE" sz="2000" spc="-1" strike="noStrike">
                <a:latin typeface="Arial"/>
              </a:rPr>
              <a:t>Die PCI Anschlüsse sind extrem schnelle Schnittstellen, die entweder direkt mit der CPU, oder über den Chipsatz mit der CPU verbunden sind.</a:t>
            </a:r>
            <a:endParaRPr b="0" lang="de-DE" sz="2000" spc="-1" strike="noStrike">
              <a:latin typeface="Arial"/>
            </a:endParaRPr>
          </a:p>
          <a:p>
            <a:r>
              <a:rPr b="0" lang="de-DE" sz="2000" spc="-1" strike="noStrike">
                <a:latin typeface="Arial"/>
              </a:rPr>
              <a:t>Während früher noch normale PCI-Slots im Einsatz waren, werden heute fast ausschließlich PCI-e-Schnittstellen verbaut. </a:t>
            </a:r>
            <a:r>
              <a:rPr b="1" lang="de-DE" sz="2000" spc="-1" strike="noStrike">
                <a:latin typeface="Arial"/>
              </a:rPr>
              <a:t>*klick*</a:t>
            </a:r>
            <a:endParaRPr b="0" lang="de-DE" sz="2000" spc="-1" strike="noStrike">
              <a:latin typeface="Arial"/>
            </a:endParaRPr>
          </a:p>
          <a:p>
            <a:r>
              <a:rPr b="0" lang="de-DE" sz="2000" spc="-1" strike="noStrike">
                <a:latin typeface="Arial"/>
              </a:rPr>
              <a:t>Es gibt PCI-e Anschlüsse in verschiedenen Größen (x1, x4, x8, x16), die universell einsetzbar sind. (</a:t>
            </a:r>
            <a:r>
              <a:rPr b="0" lang="de-DE" sz="2000" spc="-1" strike="noStrike">
                <a:latin typeface="Wingdings"/>
              </a:rPr>
              <a:t> siehe unten)</a:t>
            </a:r>
            <a:endParaRPr b="0" lang="de-DE" sz="2000" spc="-1" strike="noStrike">
              <a:latin typeface="Arial"/>
            </a:endParaRPr>
          </a:p>
          <a:p>
            <a:r>
              <a:rPr b="0" lang="de-DE" sz="2000" spc="-1" strike="noStrike">
                <a:latin typeface="Wingdings"/>
              </a:rPr>
              <a:t>Doch viele Erweiterungskarten brauchen um voll ausgenutzt werden zu können schnellere Geschwindigkeiten, wie z. B. Grafikkarten. </a:t>
            </a:r>
            <a:r>
              <a:rPr b="1" lang="de-DE" sz="2000" spc="-1" strike="noStrike">
                <a:latin typeface="Wingdings"/>
              </a:rPr>
              <a:t>*klick* </a:t>
            </a:r>
            <a:r>
              <a:rPr b="0" lang="de-DE" sz="2000" spc="-1" strike="noStrike">
                <a:latin typeface="Wingdings"/>
              </a:rPr>
              <a:t>( siehe unten)</a:t>
            </a:r>
            <a:endParaRPr b="0" lang="de-DE" sz="2000" spc="-1" strike="noStrike">
              <a:latin typeface="Arial"/>
            </a:endParaRPr>
          </a:p>
          <a:p>
            <a:r>
              <a:rPr b="0" lang="de-DE" sz="2000" spc="-1" strike="noStrike">
                <a:latin typeface="Wingdings"/>
              </a:rPr>
              <a:t>PCI-e Anschlüsse werden am häufigsten für Grafikkarten, aber auch für NVMe SSDs, Soundkarten, USB-Erweiterungskarten, Netzwerkkarten, Bluetooth-Adapter, usw. verwendet.</a:t>
            </a:r>
            <a:endParaRPr b="0" lang="de-DE" sz="2000" spc="-1" strike="noStrike">
              <a:latin typeface="Arial"/>
            </a:endParaRPr>
          </a:p>
          <a:p>
            <a:endParaRPr b="0" lang="de-DE" sz="2000" spc="-1" strike="noStrike">
              <a:latin typeface="Arial"/>
            </a:endParaRPr>
          </a:p>
          <a:p>
            <a:r>
              <a:rPr b="0" lang="de-DE" sz="2000" spc="-1" strike="noStrike">
                <a:latin typeface="Wingdings"/>
              </a:rPr>
              <a:t>PCIe 3.0 x1: 1.000 MB/s</a:t>
            </a:r>
            <a:endParaRPr b="0" lang="de-DE" sz="2000" spc="-1" strike="noStrike">
              <a:latin typeface="Arial"/>
            </a:endParaRPr>
          </a:p>
          <a:p>
            <a:r>
              <a:rPr b="0" lang="de-DE" sz="2000" spc="-1" strike="noStrike">
                <a:latin typeface="Wingdings"/>
              </a:rPr>
              <a:t>PCIe 3.0 x4: 4.000 MB/s</a:t>
            </a:r>
            <a:endParaRPr b="0" lang="de-DE" sz="2000" spc="-1" strike="noStrike">
              <a:latin typeface="Arial"/>
            </a:endParaRPr>
          </a:p>
          <a:p>
            <a:r>
              <a:rPr b="0" lang="de-DE" sz="2000" spc="-1" strike="noStrike">
                <a:latin typeface="Wingdings"/>
              </a:rPr>
              <a:t>PCIe 3.0 x8: 8.000 MB/s</a:t>
            </a:r>
            <a:endParaRPr b="0" lang="de-DE" sz="2000" spc="-1" strike="noStrike">
              <a:latin typeface="Arial"/>
            </a:endParaRPr>
          </a:p>
          <a:p>
            <a:r>
              <a:rPr b="0" lang="de-DE" sz="2000" spc="-1" strike="noStrike">
                <a:latin typeface="Wingdings"/>
              </a:rPr>
              <a:t>PCIe 3.0 x16: 16.000 MB/s</a:t>
            </a:r>
            <a:endParaRPr b="0" lang="de-DE" sz="2000" spc="-1" strike="noStrike">
              <a:latin typeface="Arial"/>
            </a:endParaRPr>
          </a:p>
        </p:txBody>
      </p:sp>
      <p:sp>
        <p:nvSpPr>
          <p:cNvPr id="325" name="TextShape 3"/>
          <p:cNvSpPr txBox="1"/>
          <p:nvPr/>
        </p:nvSpPr>
        <p:spPr>
          <a:xfrm>
            <a:off x="3884760" y="8685360"/>
            <a:ext cx="2971440" cy="456840"/>
          </a:xfrm>
          <a:prstGeom prst="rect">
            <a:avLst/>
          </a:prstGeom>
          <a:noFill/>
          <a:ln>
            <a:noFill/>
          </a:ln>
        </p:spPr>
        <p:txBody>
          <a:bodyPr anchor="b"/>
          <a:p>
            <a:pPr algn="r">
              <a:lnSpc>
                <a:spcPct val="100000"/>
              </a:lnSpc>
            </a:pPr>
            <a:fld id="{42AFAA67-BB22-4E00-B8D4-47641D6E83F2}"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1143000" y="685800"/>
            <a:ext cx="4571640" cy="3428640"/>
          </a:xfrm>
          <a:prstGeom prst="rect">
            <a:avLst/>
          </a:prstGeom>
        </p:spPr>
      </p:sp>
      <p:sp>
        <p:nvSpPr>
          <p:cNvPr id="273"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Wenn während des Vortrags Fragen aufkommen, wartet bitte nicht bis zum Ende, sondern meldet euch direkt; es gibt nämlich erst mal kein Ende.</a:t>
            </a:r>
            <a:endParaRPr b="0" lang="de-DE" sz="2000" spc="-1" strike="noStrike">
              <a:latin typeface="Arial"/>
            </a:endParaRPr>
          </a:p>
          <a:p>
            <a:endParaRPr b="0" lang="de-DE" sz="2000" spc="-1" strike="noStrike">
              <a:latin typeface="Arial"/>
            </a:endParaRPr>
          </a:p>
          <a:p>
            <a:r>
              <a:rPr b="0" lang="de-DE" sz="2000" spc="-1" strike="noStrike">
                <a:latin typeface="Arial"/>
              </a:rPr>
              <a:t>Frage: Wer von euch hat schon mal mehr von einem PC gesehen </a:t>
            </a:r>
            <a:r>
              <a:rPr b="1" lang="de-DE" sz="2000" spc="-1" strike="noStrike">
                <a:latin typeface="Arial"/>
              </a:rPr>
              <a:t>*klick* </a:t>
            </a:r>
            <a:r>
              <a:rPr b="0" lang="de-DE" sz="2000" spc="-1" strike="noStrike">
                <a:latin typeface="Arial"/>
              </a:rPr>
              <a:t>als das hier? </a:t>
            </a:r>
            <a:endParaRPr b="0" lang="de-DE" sz="2000" spc="-1" strike="noStrike">
              <a:latin typeface="Arial"/>
            </a:endParaRPr>
          </a:p>
        </p:txBody>
      </p:sp>
      <p:sp>
        <p:nvSpPr>
          <p:cNvPr id="274" name="TextShape 3"/>
          <p:cNvSpPr txBox="1"/>
          <p:nvPr/>
        </p:nvSpPr>
        <p:spPr>
          <a:xfrm>
            <a:off x="3884760" y="8685360"/>
            <a:ext cx="2971440" cy="456840"/>
          </a:xfrm>
          <a:prstGeom prst="rect">
            <a:avLst/>
          </a:prstGeom>
          <a:noFill/>
          <a:ln>
            <a:noFill/>
          </a:ln>
        </p:spPr>
        <p:txBody>
          <a:bodyPr anchor="b"/>
          <a:p>
            <a:pPr algn="r">
              <a:lnSpc>
                <a:spcPct val="100000"/>
              </a:lnSpc>
            </a:pPr>
            <a:fld id="{2A2C71FF-930A-4322-9C4B-E8C3455EBE7F}"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1143000" y="685800"/>
            <a:ext cx="4571640" cy="3428640"/>
          </a:xfrm>
          <a:prstGeom prst="rect">
            <a:avLst/>
          </a:prstGeom>
        </p:spPr>
      </p:sp>
      <p:sp>
        <p:nvSpPr>
          <p:cNvPr id="327"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Und nun eine schnelle Begriffserklärung für zwischendurch: Der Bottleneck (Flaschenhals)</a:t>
            </a:r>
            <a:endParaRPr b="0" lang="de-DE" sz="2000" spc="-1" strike="noStrike">
              <a:latin typeface="Arial"/>
            </a:endParaRPr>
          </a:p>
          <a:p>
            <a:r>
              <a:rPr b="0" lang="de-DE" sz="2000" spc="-1" strike="noStrike">
                <a:latin typeface="Arial"/>
              </a:rPr>
              <a:t>Wenn jemand in Bezug auf Computer von einem Bottleneck spricht, redet er in der Regel davon, dass eine (oder mehrere) Komponenten zu schwach sind, um ihr Potential voll ausnutzen zu können.</a:t>
            </a:r>
            <a:endParaRPr b="0" lang="de-DE" sz="2000" spc="-1" strike="noStrike">
              <a:latin typeface="Arial"/>
            </a:endParaRPr>
          </a:p>
          <a:p>
            <a:r>
              <a:rPr b="0" lang="de-DE" sz="2000" spc="-1" strike="noStrike">
                <a:latin typeface="Arial"/>
              </a:rPr>
              <a:t>Wenn man sich jetzt z. B. das Beispiel von Grafikkarte und Prozessor anschaut, dann sollte man bedenken, dass extrem schnelle Grafikkarten auch einen schnellen Prozessor benötigen, um hohe Datenraten berechnen zu können, denn der Prozessor sagt der Grafikkarte, welche Daten berechnet werden müssen, und wenn der Prozessor dies nicht schnell genug macht, dann bekommt die Grafikkarte keine Informationen.</a:t>
            </a:r>
            <a:endParaRPr b="0" lang="de-DE" sz="2000" spc="-1" strike="noStrike">
              <a:latin typeface="Arial"/>
            </a:endParaRPr>
          </a:p>
          <a:p>
            <a:r>
              <a:rPr b="1" lang="de-DE" sz="2000" spc="-1" strike="noStrike">
                <a:latin typeface="Arial"/>
              </a:rPr>
              <a:t>*klick* </a:t>
            </a:r>
            <a:r>
              <a:rPr b="0" lang="de-DE" sz="2000" spc="-1" strike="noStrike">
                <a:latin typeface="Arial"/>
              </a:rPr>
              <a:t>Hier spricht man dann also vom Bottleneck, also dem Flaschenhals, denn der Datenfluss wird sozusagen durch den Hals der Flasche begrenzt. (</a:t>
            </a:r>
            <a:r>
              <a:rPr b="0" lang="de-DE" sz="2000" spc="-1" strike="noStrike">
                <a:latin typeface="Wingdings"/>
              </a:rPr>
              <a:t> zeigen)</a:t>
            </a:r>
            <a:endParaRPr b="0" lang="de-DE" sz="2000" spc="-1" strike="noStrike">
              <a:latin typeface="Arial"/>
            </a:endParaRPr>
          </a:p>
        </p:txBody>
      </p:sp>
      <p:sp>
        <p:nvSpPr>
          <p:cNvPr id="328" name="TextShape 3"/>
          <p:cNvSpPr txBox="1"/>
          <p:nvPr/>
        </p:nvSpPr>
        <p:spPr>
          <a:xfrm>
            <a:off x="3884760" y="8685360"/>
            <a:ext cx="2971440" cy="456840"/>
          </a:xfrm>
          <a:prstGeom prst="rect">
            <a:avLst/>
          </a:prstGeom>
          <a:noFill/>
          <a:ln>
            <a:noFill/>
          </a:ln>
        </p:spPr>
        <p:txBody>
          <a:bodyPr anchor="b"/>
          <a:p>
            <a:pPr algn="r">
              <a:lnSpc>
                <a:spcPct val="100000"/>
              </a:lnSpc>
            </a:pPr>
            <a:fld id="{5B1DF896-8D60-4D20-94EC-AADB42273FCB}"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1143000" y="685800"/>
            <a:ext cx="4571640" cy="3428640"/>
          </a:xfrm>
          <a:prstGeom prst="rect">
            <a:avLst/>
          </a:prstGeom>
        </p:spPr>
      </p:sp>
      <p:sp>
        <p:nvSpPr>
          <p:cNvPr id="330"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Wer sich schon mal mit High-End Hardware beschäftigt hat, weiß, DAMN BOY, SH!T GETS HOT!</a:t>
            </a:r>
            <a:endParaRPr b="0" lang="de-DE" sz="2000" spc="-1" strike="noStrike">
              <a:latin typeface="Arial"/>
            </a:endParaRPr>
          </a:p>
          <a:p>
            <a:r>
              <a:rPr b="1" lang="de-DE" sz="2000" spc="-1" strike="noStrike">
                <a:latin typeface="Arial"/>
              </a:rPr>
              <a:t>*klick* </a:t>
            </a:r>
            <a:r>
              <a:rPr b="0" lang="de-DE" sz="2000" spc="-1" strike="noStrike">
                <a:latin typeface="Arial"/>
              </a:rPr>
              <a:t>Damit ihr euer Steak nicht auf dem Prozessor braten könnt, sind die Arten der Kühlung von früher bis jetzt immer weiter optimiert worden.</a:t>
            </a:r>
            <a:r>
              <a:rPr b="1" lang="de-DE" sz="2000" spc="-1" strike="noStrike">
                <a:latin typeface="Arial"/>
              </a:rPr>
              <a:t> *klick*</a:t>
            </a:r>
            <a:endParaRPr b="0" lang="de-DE" sz="2000" spc="-1" strike="noStrike">
              <a:latin typeface="Arial"/>
            </a:endParaRPr>
          </a:p>
          <a:p>
            <a:r>
              <a:rPr b="0" lang="de-DE" sz="2000" spc="-1" strike="noStrike">
                <a:latin typeface="Arial"/>
              </a:rPr>
              <a:t>Grundsätzlich braucht man für alle Arten von PC-Kühlung eines: </a:t>
            </a:r>
            <a:r>
              <a:rPr b="1" lang="de-DE" sz="2000" spc="-1" strike="noStrike">
                <a:latin typeface="Arial"/>
              </a:rPr>
              <a:t>*klick* </a:t>
            </a:r>
            <a:r>
              <a:rPr b="0" lang="de-DE" sz="2000" spc="-1" strike="noStrike">
                <a:latin typeface="Arial"/>
              </a:rPr>
              <a:t>Lüfter und Wärmeleitpaste.</a:t>
            </a:r>
            <a:endParaRPr b="0" lang="de-DE" sz="2000" spc="-1" strike="noStrike">
              <a:latin typeface="Arial"/>
            </a:endParaRPr>
          </a:p>
          <a:p>
            <a:r>
              <a:rPr b="0" lang="de-DE" sz="2000" spc="-1" strike="noStrike">
                <a:latin typeface="Arial"/>
              </a:rPr>
              <a:t>Es gibt Lüfter in vielen verschieden Formen und Größen </a:t>
            </a:r>
            <a:r>
              <a:rPr b="1" lang="de-DE" sz="2000" spc="-1" strike="noStrike">
                <a:latin typeface="Arial"/>
              </a:rPr>
              <a:t>*klick* </a:t>
            </a:r>
            <a:r>
              <a:rPr b="0" lang="de-DE" sz="2000" spc="-1" strike="noStrike">
                <a:latin typeface="Arial"/>
              </a:rPr>
              <a:t>(Standard: 140, 120, 100, 80mm). (</a:t>
            </a:r>
            <a:r>
              <a:rPr b="0" lang="de-DE" sz="2000" spc="-1" strike="noStrike">
                <a:latin typeface="Wingdings"/>
              </a:rPr>
              <a:t> Zeigen)</a:t>
            </a:r>
            <a:endParaRPr b="0" lang="de-DE" sz="2000" spc="-1" strike="noStrike">
              <a:latin typeface="Arial"/>
            </a:endParaRPr>
          </a:p>
          <a:p>
            <a:r>
              <a:rPr b="1" lang="de-DE" sz="2000" spc="-1" strike="noStrike">
                <a:latin typeface="Wingdings"/>
              </a:rPr>
              <a:t>*klick* </a:t>
            </a:r>
            <a:r>
              <a:rPr b="0" lang="de-DE" sz="2000" spc="-1" strike="noStrike">
                <a:latin typeface="Wingdings"/>
              </a:rPr>
              <a:t>Manche haben LEDs, andere sind besonders leise, doch letztendlich können sie alle eines am besten: Lüften.</a:t>
            </a:r>
            <a:endParaRPr b="0" lang="de-DE" sz="2000" spc="-1" strike="noStrike">
              <a:latin typeface="Arial"/>
            </a:endParaRPr>
          </a:p>
          <a:p>
            <a:r>
              <a:rPr b="0" lang="de-DE" sz="2000" spc="-1" strike="noStrike">
                <a:latin typeface="Wingdings"/>
              </a:rPr>
              <a:t>Beim Kauf von Lüftern muss man eigentlich nur darauf achten, ob der Lüfter in das Gehäuse passt und ob er genug Luftstrom erzeugen kann.</a:t>
            </a:r>
            <a:endParaRPr b="0" lang="de-DE" sz="2000" spc="-1" strike="noStrike">
              <a:latin typeface="Arial"/>
            </a:endParaRPr>
          </a:p>
          <a:p>
            <a:r>
              <a:rPr b="1" lang="de-DE" sz="2000" spc="-1" strike="noStrike">
                <a:latin typeface="Wingdings"/>
              </a:rPr>
              <a:t>*klick* </a:t>
            </a:r>
            <a:r>
              <a:rPr b="0" lang="de-DE" sz="2000" spc="-1" strike="noStrike">
                <a:latin typeface="Wingdings"/>
              </a:rPr>
              <a:t>Die Wärmeleitpaste sorgt für besseren Kontakt zwischen Kühlkörper und CPU, denn auch wenn es so aussieht: Kühlkörper sind nicht flach. Um dies auszugleichen, wird WLP genutzt.</a:t>
            </a:r>
            <a:endParaRPr b="0" lang="de-DE" sz="2000" spc="-1" strike="noStrike">
              <a:latin typeface="Arial"/>
            </a:endParaRPr>
          </a:p>
          <a:p>
            <a:r>
              <a:rPr b="1" lang="de-DE" sz="2000" spc="-1" strike="noStrike">
                <a:latin typeface="Wingdings"/>
              </a:rPr>
              <a:t>*klick* </a:t>
            </a:r>
            <a:r>
              <a:rPr b="0" lang="de-DE" sz="2000" spc="-1" strike="noStrike">
                <a:latin typeface="Wingdings"/>
              </a:rPr>
              <a:t>„Moderne“ Lüfter werden über einen 4pin Anschluss am Mainboard angeschlossen und werden mit PWM = PulseWidthModulation kontrolliert (später mehr), während ältere nur mit der Spannung (3pin) kontrolliert werden konnten.</a:t>
            </a:r>
            <a:endParaRPr b="0" lang="de-DE" sz="2000" spc="-1" strike="noStrike">
              <a:latin typeface="Arial"/>
            </a:endParaRPr>
          </a:p>
        </p:txBody>
      </p:sp>
      <p:sp>
        <p:nvSpPr>
          <p:cNvPr id="331" name="TextShape 3"/>
          <p:cNvSpPr txBox="1"/>
          <p:nvPr/>
        </p:nvSpPr>
        <p:spPr>
          <a:xfrm>
            <a:off x="3884760" y="8685360"/>
            <a:ext cx="2971440" cy="456840"/>
          </a:xfrm>
          <a:prstGeom prst="rect">
            <a:avLst/>
          </a:prstGeom>
          <a:noFill/>
          <a:ln>
            <a:noFill/>
          </a:ln>
        </p:spPr>
        <p:txBody>
          <a:bodyPr anchor="b"/>
          <a:p>
            <a:pPr algn="r">
              <a:lnSpc>
                <a:spcPct val="100000"/>
              </a:lnSpc>
            </a:pPr>
            <a:fld id="{7B2E6FDC-F126-4118-AAEF-323AD5C1C666}"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1143000" y="685800"/>
            <a:ext cx="4571640" cy="3428640"/>
          </a:xfrm>
          <a:prstGeom prst="rect">
            <a:avLst/>
          </a:prstGeom>
        </p:spPr>
      </p:sp>
      <p:sp>
        <p:nvSpPr>
          <p:cNvPr id="333"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Normalerweise werden heutige Computer mit Hilfe von Luft gekühlt: Die Wärme wird durch verschiedene Arten von Kühlkörpern vom Wärmeproduzenten abgeleitet und an die Umwelt abgegeben.</a:t>
            </a:r>
            <a:endParaRPr b="0" lang="de-DE" sz="2000" spc="-1" strike="noStrike">
              <a:latin typeface="Arial"/>
            </a:endParaRPr>
          </a:p>
          <a:p>
            <a:r>
              <a:rPr b="0" lang="de-DE" sz="2000" spc="-1" strike="noStrike">
                <a:latin typeface="Arial"/>
              </a:rPr>
              <a:t>Doch hier gibt es verschiedene Arten für verschiedene Einsatzgebiete: </a:t>
            </a:r>
            <a:r>
              <a:rPr b="1" lang="de-DE" sz="2000" spc="-1" strike="noStrike">
                <a:latin typeface="Arial"/>
              </a:rPr>
              <a:t>*klick* </a:t>
            </a:r>
            <a:r>
              <a:rPr b="0" lang="de-DE" sz="2000" spc="-1" strike="noStrike">
                <a:latin typeface="Arial"/>
              </a:rPr>
              <a:t>Heatspreader werden hauptsächlich auf Arbeitsspeicher installiert,</a:t>
            </a:r>
            <a:r>
              <a:rPr b="1" lang="de-DE" sz="2000" spc="-1" strike="noStrike">
                <a:latin typeface="Arial"/>
              </a:rPr>
              <a:t> </a:t>
            </a:r>
            <a:r>
              <a:rPr b="0" lang="de-DE" sz="2000" spc="-1" strike="noStrike">
                <a:latin typeface="Arial"/>
              </a:rPr>
              <a:t>Heatsinks kommen beim Chipset und VRM zum Einsatz.</a:t>
            </a:r>
            <a:endParaRPr b="0" lang="de-DE" sz="2000" spc="-1" strike="noStrike">
              <a:latin typeface="Arial"/>
            </a:endParaRPr>
          </a:p>
          <a:p>
            <a:r>
              <a:rPr b="0" lang="de-DE" sz="2000" spc="-1" strike="noStrike">
                <a:latin typeface="Arial"/>
              </a:rPr>
              <a:t>Um den Prozessor zu kühlen, wird (wenn man nicht </a:t>
            </a:r>
            <a:r>
              <a:rPr b="1" lang="de-DE" sz="2000" spc="-1" strike="noStrike">
                <a:latin typeface="Arial"/>
              </a:rPr>
              <a:t>*klick*</a:t>
            </a:r>
            <a:r>
              <a:rPr b="0" lang="de-DE" sz="2000" spc="-1" strike="noStrike">
                <a:latin typeface="Arial"/>
              </a:rPr>
              <a:t> so einen Stock-Kühler nutzt), eine Kombination </a:t>
            </a:r>
            <a:r>
              <a:rPr b="1" lang="de-DE" sz="2000" spc="-1" strike="noStrike">
                <a:latin typeface="Arial"/>
              </a:rPr>
              <a:t>*klick*</a:t>
            </a:r>
            <a:r>
              <a:rPr b="0" lang="de-DE" sz="2000" spc="-1" strike="noStrike">
                <a:latin typeface="Arial"/>
              </a:rPr>
              <a:t> aus Heatpipes, einem größeren Kühlblock bestehend aus vielen kleinen „übereinandergestapelten“ Metall-Platten und einem (oder mehreren) zusätzlichen Lüftern eingesetzt, um die Wärme möglichst schnell vom Kühlkörper weg zu transportieren.</a:t>
            </a:r>
            <a:endParaRPr b="0" lang="de-DE" sz="2000" spc="-1" strike="noStrike">
              <a:latin typeface="Arial"/>
            </a:endParaRPr>
          </a:p>
          <a:p>
            <a:r>
              <a:rPr b="0" lang="de-DE" sz="2000" spc="-1" strike="noStrike">
                <a:latin typeface="Arial"/>
              </a:rPr>
              <a:t>Beim Kauf eines Kühlers muss man darauf achten, dass der jeweilige Sockel unterstützt wird, und dass der Kühler nicht zu hoch fürs Gehäuse ist. Außerdem überdecken viele größere CPU-Kühlkörper den RAM, und somit kann es bei hohen Arbeitsspeicher-Heatsinks zu Inkompatibilitäten kommen.</a:t>
            </a:r>
            <a:endParaRPr b="0" lang="de-DE" sz="2000" spc="-1" strike="noStrike">
              <a:latin typeface="Arial"/>
            </a:endParaRPr>
          </a:p>
          <a:p>
            <a:endParaRPr b="0" lang="de-DE" sz="2000" spc="-1" strike="noStrike">
              <a:latin typeface="Arial"/>
            </a:endParaRPr>
          </a:p>
        </p:txBody>
      </p:sp>
      <p:sp>
        <p:nvSpPr>
          <p:cNvPr id="334" name="TextShape 3"/>
          <p:cNvSpPr txBox="1"/>
          <p:nvPr/>
        </p:nvSpPr>
        <p:spPr>
          <a:xfrm>
            <a:off x="3884760" y="8685360"/>
            <a:ext cx="2971440" cy="456840"/>
          </a:xfrm>
          <a:prstGeom prst="rect">
            <a:avLst/>
          </a:prstGeom>
          <a:noFill/>
          <a:ln>
            <a:noFill/>
          </a:ln>
        </p:spPr>
        <p:txBody>
          <a:bodyPr anchor="b"/>
          <a:p>
            <a:pPr algn="r">
              <a:lnSpc>
                <a:spcPct val="100000"/>
              </a:lnSpc>
            </a:pPr>
            <a:fld id="{8A267BC1-0E57-4E3E-95E9-FE295789313F}"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1143000" y="685800"/>
            <a:ext cx="4571640" cy="3428640"/>
          </a:xfrm>
          <a:prstGeom prst="rect">
            <a:avLst/>
          </a:prstGeom>
        </p:spPr>
      </p:sp>
      <p:sp>
        <p:nvSpPr>
          <p:cNvPr id="336"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Noch besser als ein großer Kühlblock auf dem Prozessor kühlt eine Wasserkühlung.</a:t>
            </a:r>
            <a:endParaRPr b="0" lang="de-DE" sz="2000" spc="-1" strike="noStrike">
              <a:latin typeface="Arial"/>
            </a:endParaRPr>
          </a:p>
          <a:p>
            <a:r>
              <a:rPr b="0" lang="de-DE" sz="2000" spc="-1" strike="noStrike">
                <a:latin typeface="Arial"/>
              </a:rPr>
              <a:t>Hier unterscheidet man grundsätzlich zwischen </a:t>
            </a:r>
            <a:r>
              <a:rPr b="1" lang="de-DE" sz="2000" spc="-1" strike="noStrike">
                <a:latin typeface="Arial"/>
              </a:rPr>
              <a:t>*klick*</a:t>
            </a:r>
            <a:r>
              <a:rPr b="0" lang="de-DE" sz="2000" spc="-1" strike="noStrike">
                <a:latin typeface="Arial"/>
              </a:rPr>
              <a:t> den selbst zusammengebauten, oder den einfacheren AiO Wasserkühlungen.</a:t>
            </a:r>
            <a:endParaRPr b="0" lang="de-DE" sz="2000" spc="-1" strike="noStrike">
              <a:latin typeface="Arial"/>
            </a:endParaRPr>
          </a:p>
          <a:p>
            <a:r>
              <a:rPr b="0" lang="de-DE" sz="2000" spc="-1" strike="noStrike">
                <a:latin typeface="Arial"/>
              </a:rPr>
              <a:t>Wasserkühlungen nutzen Wasser oder eine andere Kühlflüssigkeit zum Abführen der Wärme vom Prozessor *duh*. Der Prozessor überträgt die Wärme zum Wasser, dieses wird von der kleinen Pumpe zum Radiator gepumpt, gibt die Wärme dort in den Radiator ab, und dieser wiederum wird durch Lüfter gekühlt.</a:t>
            </a:r>
            <a:endParaRPr b="0" lang="de-DE" sz="2000" spc="-1" strike="noStrike">
              <a:latin typeface="Arial"/>
            </a:endParaRPr>
          </a:p>
          <a:p>
            <a:r>
              <a:rPr b="0" lang="de-DE" sz="2000" spc="-1" strike="noStrike">
                <a:latin typeface="Arial"/>
              </a:rPr>
              <a:t>Es gibt verschiedene Größen von Radiatoren: Die Standards sind 120mm, 240mm, 280mm und 360mm.</a:t>
            </a:r>
            <a:endParaRPr b="0" lang="de-DE" sz="2000" spc="-1" strike="noStrike">
              <a:latin typeface="Arial"/>
            </a:endParaRPr>
          </a:p>
          <a:p>
            <a:r>
              <a:rPr b="0" lang="de-DE" sz="2000" spc="-1" strike="noStrike">
                <a:latin typeface="Arial"/>
              </a:rPr>
              <a:t>Bei Custom-Wasserkühlungen kommen noch mehr Komponenten zum Einsatz, die alle manuell zusammengesetzt werden müssen: </a:t>
            </a:r>
            <a:r>
              <a:rPr b="1" lang="de-DE" sz="2000" spc="-1" strike="noStrike">
                <a:latin typeface="Arial"/>
              </a:rPr>
              <a:t>*klick*</a:t>
            </a:r>
            <a:r>
              <a:rPr b="0" lang="de-DE" sz="2000" spc="-1" strike="noStrike">
                <a:latin typeface="Arial"/>
              </a:rPr>
              <a:t> Die Pumpe (meist kombiniert mit einem Reservoir, um das Einfüllen von Kühlflüssigkeit zu vereinfachen), der Kühlblock für den Prozessor, mehrere Schläuche und </a:t>
            </a:r>
            <a:r>
              <a:rPr b="1" lang="de-DE" sz="2000" spc="-1" strike="noStrike">
                <a:latin typeface="Arial"/>
              </a:rPr>
              <a:t>*klick*</a:t>
            </a:r>
            <a:r>
              <a:rPr b="0" lang="de-DE" sz="2000" spc="-1" strike="noStrike">
                <a:latin typeface="Arial"/>
              </a:rPr>
              <a:t> der Radiator. Zudem kann man die Wasserkühlung noch ausweiten: Man kann Kühlblöcke für Grafikkarten, Netzteile, RAM, VRM und Mainboard-Chipsets einbauen. (ob dies sinnvoll ist ist ne andere Sache…).</a:t>
            </a:r>
            <a:endParaRPr b="0" lang="de-DE" sz="2000" spc="-1" strike="noStrike">
              <a:latin typeface="Arial"/>
            </a:endParaRPr>
          </a:p>
          <a:p>
            <a:r>
              <a:rPr b="0" lang="de-DE" sz="2000" spc="-1" strike="noStrike">
                <a:latin typeface="Arial"/>
              </a:rPr>
              <a:t>In der Regel können Wasserkühlungen leiser betrieben werden als herkömmliche Luft-Kühler, da sie die Wärme effizienter abführen. </a:t>
            </a:r>
            <a:r>
              <a:rPr b="1" lang="de-DE" sz="2000" spc="-1" strike="noStrike">
                <a:latin typeface="Arial"/>
              </a:rPr>
              <a:t>*klick*</a:t>
            </a:r>
            <a:r>
              <a:rPr b="0" lang="de-DE" sz="2000" spc="-1" strike="noStrike">
                <a:latin typeface="Arial"/>
              </a:rPr>
              <a:t> </a:t>
            </a:r>
            <a:endParaRPr b="0" lang="de-DE" sz="2000" spc="-1" strike="noStrike">
              <a:latin typeface="Arial"/>
            </a:endParaRPr>
          </a:p>
          <a:p>
            <a:r>
              <a:rPr b="0" lang="de-DE" sz="2000" spc="-1" strike="noStrike">
                <a:latin typeface="Arial"/>
              </a:rPr>
              <a:t>Beim Kauf von Wasserkühlungen sollte man auf die Größe achten, damit diese ins Gehäuse passt (120mm werden von fast jedem Gehäuse unterstützt, 360mm dagegen nur bei den wenigsten.), und ob der Kühlblock mit der Pumpe auf den Sockel passt.</a:t>
            </a:r>
            <a:endParaRPr b="0" lang="de-DE" sz="2000" spc="-1" strike="noStrike">
              <a:latin typeface="Arial"/>
            </a:endParaRPr>
          </a:p>
          <a:p>
            <a:r>
              <a:rPr b="0" lang="de-DE" sz="2000" spc="-1" strike="noStrike">
                <a:latin typeface="Arial"/>
              </a:rPr>
              <a:t>Abgesehen davon sollte man sich überlegen, ob man den Prozessor übertakten will, und wie viel Kühlleistung benötigt wird. (AiO Wasserkühlungen kosten zwischen 85€ und 120€ bzw. 150€, Custom viel teurer).</a:t>
            </a:r>
            <a:endParaRPr b="0" lang="de-DE" sz="2000" spc="-1" strike="noStrike">
              <a:latin typeface="Arial"/>
            </a:endParaRPr>
          </a:p>
        </p:txBody>
      </p:sp>
      <p:sp>
        <p:nvSpPr>
          <p:cNvPr id="337" name="TextShape 3"/>
          <p:cNvSpPr txBox="1"/>
          <p:nvPr/>
        </p:nvSpPr>
        <p:spPr>
          <a:xfrm>
            <a:off x="3884760" y="8685360"/>
            <a:ext cx="2971440" cy="456840"/>
          </a:xfrm>
          <a:prstGeom prst="rect">
            <a:avLst/>
          </a:prstGeom>
          <a:noFill/>
          <a:ln>
            <a:noFill/>
          </a:ln>
        </p:spPr>
        <p:txBody>
          <a:bodyPr anchor="b"/>
          <a:p>
            <a:pPr algn="r">
              <a:lnSpc>
                <a:spcPct val="100000"/>
              </a:lnSpc>
            </a:pPr>
            <a:fld id="{FBFA1712-5D1F-4D63-B3F7-B130A35E26E4}"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1143000" y="685800"/>
            <a:ext cx="4571640" cy="3428640"/>
          </a:xfrm>
          <a:prstGeom prst="rect">
            <a:avLst/>
          </a:prstGeom>
        </p:spPr>
      </p:sp>
      <p:sp>
        <p:nvSpPr>
          <p:cNvPr id="339"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de-DE" sz="2000" spc="-1" strike="noStrike">
                <a:latin typeface="Arial"/>
              </a:rPr>
              <a:t>PWM steht für PulseWidthModulation und wird im PC-Bereich für präzise Lüftersteuerung, und heutzutage noch viel wichtiger, für die Steuerung von RGB eingesetzt.</a:t>
            </a:r>
            <a:endParaRPr b="0" lang="de-DE" sz="2000" spc="-1" strike="noStrike">
              <a:latin typeface="Arial"/>
            </a:endParaRPr>
          </a:p>
          <a:p>
            <a:pPr>
              <a:lnSpc>
                <a:spcPct val="100000"/>
              </a:lnSpc>
            </a:pPr>
            <a:r>
              <a:rPr b="0" lang="de-DE" sz="2000" spc="-1" strike="noStrike">
                <a:latin typeface="Arial"/>
              </a:rPr>
              <a:t>Und wo wir gerade bei RGB sind, auch dieses Thema kann man im Jahre 2018 nicht unangesprochen lassen. Denn was wären heutige Systeme ohne die wunderschöne Einhornkotze?</a:t>
            </a:r>
            <a:endParaRPr b="0" lang="de-DE" sz="2000" spc="-1" strike="noStrike">
              <a:latin typeface="Arial"/>
            </a:endParaRPr>
          </a:p>
          <a:p>
            <a:pPr>
              <a:lnSpc>
                <a:spcPct val="100000"/>
              </a:lnSpc>
            </a:pPr>
            <a:r>
              <a:rPr b="0" lang="de-DE" sz="2000" spc="-1" strike="noStrike">
                <a:latin typeface="Arial"/>
              </a:rPr>
              <a:t>Die einen lieben es, die anderen hassen es, doch heute haben fast alle High-end Komponenten auch RGB verbaut</a:t>
            </a:r>
            <a:r>
              <a:rPr b="1" lang="de-DE" sz="2000" spc="-1" strike="noStrike">
                <a:latin typeface="Arial"/>
              </a:rPr>
              <a:t>*klickception*</a:t>
            </a:r>
            <a:r>
              <a:rPr b="0" lang="de-DE" sz="2000" spc="-1" strike="noStrike">
                <a:latin typeface="Arial"/>
              </a:rPr>
              <a:t> , egal ob Lüfter, Grafikkarten, Soundkarten, Mainboards, Netzteile, Gehäuse, Kühlkörper oder RAM.</a:t>
            </a:r>
            <a:endParaRPr b="0" lang="de-DE" sz="2000" spc="-1" strike="noStrike">
              <a:latin typeface="Arial"/>
            </a:endParaRPr>
          </a:p>
          <a:p>
            <a:pPr>
              <a:lnSpc>
                <a:spcPct val="100000"/>
              </a:lnSpc>
            </a:pPr>
            <a:r>
              <a:rPr b="0" lang="de-DE" sz="2000" spc="-1" strike="noStrike">
                <a:latin typeface="Arial"/>
              </a:rPr>
              <a:t>Doch kommen wir wieder zurück zu </a:t>
            </a:r>
            <a:r>
              <a:rPr b="1" lang="de-DE" sz="2000" spc="-1" strike="noStrike">
                <a:latin typeface="Arial"/>
              </a:rPr>
              <a:t>*klick*</a:t>
            </a:r>
            <a:r>
              <a:rPr b="0" lang="de-DE" sz="2000" spc="-1" strike="noStrike">
                <a:latin typeface="Arial"/>
              </a:rPr>
              <a:t>  PWM: PWM sendet ständig sehr schnelle An-Aus Signale. Die Länge der Signale kontrolliert sozusagen, wie oft die jeweilige Komponente anspricht: Bei Lüftern der kleine Motor, bei RGB die LEDs. (ALLE LEDs „flackern“ sehr schnell </a:t>
            </a:r>
            <a:r>
              <a:rPr b="0" lang="de-DE" sz="2000" spc="-1" strike="noStrike">
                <a:latin typeface="Wingdings"/>
              </a:rPr>
              <a:t> nicht nur im PC).</a:t>
            </a:r>
            <a:endParaRPr b="0" lang="de-DE" sz="2000" spc="-1" strike="noStrike">
              <a:latin typeface="Arial"/>
            </a:endParaRPr>
          </a:p>
          <a:p>
            <a:pPr>
              <a:lnSpc>
                <a:spcPct val="100000"/>
              </a:lnSpc>
            </a:pPr>
            <a:endParaRPr b="0" lang="de-DE" sz="2000" spc="-1" strike="noStrike">
              <a:latin typeface="Arial"/>
            </a:endParaRPr>
          </a:p>
        </p:txBody>
      </p:sp>
      <p:sp>
        <p:nvSpPr>
          <p:cNvPr id="340" name="TextShape 3"/>
          <p:cNvSpPr txBox="1"/>
          <p:nvPr/>
        </p:nvSpPr>
        <p:spPr>
          <a:xfrm>
            <a:off x="3884760" y="8685360"/>
            <a:ext cx="2971440" cy="456840"/>
          </a:xfrm>
          <a:prstGeom prst="rect">
            <a:avLst/>
          </a:prstGeom>
          <a:noFill/>
          <a:ln>
            <a:noFill/>
          </a:ln>
        </p:spPr>
        <p:txBody>
          <a:bodyPr anchor="b"/>
          <a:p>
            <a:pPr algn="r">
              <a:lnSpc>
                <a:spcPct val="100000"/>
              </a:lnSpc>
            </a:pPr>
            <a:fld id="{A7093AFC-207D-45AD-B821-BC3604FE2519}"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1143000" y="685800"/>
            <a:ext cx="4571640" cy="3428640"/>
          </a:xfrm>
          <a:prstGeom prst="rect">
            <a:avLst/>
          </a:prstGeom>
        </p:spPr>
      </p:sp>
      <p:sp>
        <p:nvSpPr>
          <p:cNvPr id="342"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Bevor wir nun zum Thema Speicher kommen, zeige ich euch schnell, wie man diesen im PC anschließt.</a:t>
            </a:r>
            <a:endParaRPr b="0" lang="de-DE" sz="2000" spc="-1" strike="noStrike">
              <a:latin typeface="Arial"/>
            </a:endParaRPr>
          </a:p>
          <a:p>
            <a:r>
              <a:rPr b="0" lang="de-DE" sz="2000" spc="-1" strike="noStrike">
                <a:latin typeface="Arial"/>
              </a:rPr>
              <a:t>Früher wurden hierzu die </a:t>
            </a:r>
            <a:r>
              <a:rPr b="1" lang="de-DE" sz="2000" spc="-1" strike="noStrike">
                <a:latin typeface="Arial"/>
              </a:rPr>
              <a:t>*klick*</a:t>
            </a:r>
            <a:r>
              <a:rPr b="0" lang="de-DE" sz="2000" spc="-1" strike="noStrike">
                <a:latin typeface="Arial"/>
              </a:rPr>
              <a:t> dicken fetten und breiten IDE-Kabel verwendet, doch glücklicherweise </a:t>
            </a:r>
            <a:r>
              <a:rPr b="1" lang="de-DE" sz="2000" spc="-1" strike="noStrike">
                <a:latin typeface="Arial"/>
              </a:rPr>
              <a:t>*klick*</a:t>
            </a:r>
            <a:r>
              <a:rPr b="0" lang="de-DE" sz="2000" spc="-1" strike="noStrike">
                <a:latin typeface="Arial"/>
              </a:rPr>
              <a:t> wurde dieser Standard im Jahre 2000 von Good-Guy Intel durch einen neuen standardisierten Anschluss namens SerialATA (SATA) ersetzt.</a:t>
            </a:r>
            <a:endParaRPr b="0" lang="de-DE" sz="2000" spc="-1" strike="noStrike">
              <a:latin typeface="Arial"/>
            </a:endParaRPr>
          </a:p>
          <a:p>
            <a:r>
              <a:rPr b="0" lang="de-DE" sz="2000" spc="-1" strike="noStrike">
                <a:latin typeface="Arial"/>
              </a:rPr>
              <a:t>Es gibt zur Zeit </a:t>
            </a:r>
            <a:r>
              <a:rPr b="1" lang="de-DE" sz="2000" spc="-1" strike="noStrike">
                <a:latin typeface="Arial"/>
              </a:rPr>
              <a:t>*klick*</a:t>
            </a:r>
            <a:r>
              <a:rPr b="0" lang="de-DE" sz="2000" spc="-1" strike="noStrike">
                <a:latin typeface="Arial"/>
              </a:rPr>
              <a:t> zwei SATA-Standards: SATA und SATA Express. Jedoch wird SATA Express selbst heute kaum verwendet.</a:t>
            </a:r>
            <a:endParaRPr b="0" lang="de-DE" sz="2000" spc="-1" strike="noStrike">
              <a:latin typeface="Arial"/>
            </a:endParaRPr>
          </a:p>
          <a:p>
            <a:r>
              <a:rPr b="0" lang="de-DE" sz="2000" spc="-1" strike="noStrike">
                <a:latin typeface="Arial"/>
              </a:rPr>
              <a:t>SATA hat drei verschiedene Generationen: SATA I, II, und III. Dabei überträgt die aktuelle Generation III Daten mit bis zu 600 Mbyte/s.</a:t>
            </a:r>
            <a:endParaRPr b="0" lang="de-DE" sz="2000" spc="-1" strike="noStrike">
              <a:latin typeface="Arial"/>
            </a:endParaRPr>
          </a:p>
          <a:p>
            <a:r>
              <a:rPr b="0" lang="de-DE" sz="2000" spc="-1" strike="noStrike">
                <a:latin typeface="Arial"/>
              </a:rPr>
              <a:t>SATA Express überträgt Daten mit bis zu 985Mbyte/s, da es mithilfe von PCIe arbeitet doch wird dieser Standard wie gesagt kaum verwendet. (was auch an den neuen NVMe Festplatten liegt, dazu gleich mehr)</a:t>
            </a:r>
            <a:endParaRPr b="0" lang="de-DE" sz="2000" spc="-1" strike="noStrike">
              <a:latin typeface="Arial"/>
            </a:endParaRPr>
          </a:p>
        </p:txBody>
      </p:sp>
      <p:sp>
        <p:nvSpPr>
          <p:cNvPr id="343" name="TextShape 3"/>
          <p:cNvSpPr txBox="1"/>
          <p:nvPr/>
        </p:nvSpPr>
        <p:spPr>
          <a:xfrm>
            <a:off x="3884760" y="8685360"/>
            <a:ext cx="2971440" cy="456840"/>
          </a:xfrm>
          <a:prstGeom prst="rect">
            <a:avLst/>
          </a:prstGeom>
          <a:noFill/>
          <a:ln>
            <a:noFill/>
          </a:ln>
        </p:spPr>
        <p:txBody>
          <a:bodyPr anchor="b"/>
          <a:p>
            <a:pPr algn="r">
              <a:lnSpc>
                <a:spcPct val="100000"/>
              </a:lnSpc>
            </a:pPr>
            <a:fld id="{2B685548-7A93-4A7F-A297-841EF8B5BB45}"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1143000" y="685800"/>
            <a:ext cx="4571640" cy="3428640"/>
          </a:xfrm>
          <a:prstGeom prst="rect">
            <a:avLst/>
          </a:prstGeom>
        </p:spPr>
      </p:sp>
      <p:sp>
        <p:nvSpPr>
          <p:cNvPr id="345"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Kommen wir nun zum „Gedächtnis“ des Computers: Dem Speicher.</a:t>
            </a:r>
            <a:endParaRPr b="0" lang="de-DE" sz="2000" spc="-1" strike="noStrike">
              <a:latin typeface="Arial"/>
            </a:endParaRPr>
          </a:p>
          <a:p>
            <a:r>
              <a:rPr b="0" lang="de-DE" sz="2000" spc="-1" strike="noStrike">
                <a:latin typeface="Arial"/>
              </a:rPr>
              <a:t>Mittlerweile gibt es viele Arten von Speicher für Computer, doch der günstigste und meist verwendetste ist die HDD.</a:t>
            </a:r>
            <a:endParaRPr b="0" lang="de-DE" sz="2000" spc="-1" strike="noStrike">
              <a:latin typeface="Arial"/>
            </a:endParaRPr>
          </a:p>
          <a:p>
            <a:r>
              <a:rPr b="0" lang="de-DE" sz="2000" spc="-1" strike="noStrike">
                <a:latin typeface="Arial"/>
              </a:rPr>
              <a:t>Das liegt vermutlich daran, dass man in Form von HDDs sehr viel Speicher für verhältnismäßig wenig Geld bekommt. (220€ für 10tb, im „Benutzer-Bereich“: 60€ für 2tb, 45€ für 1tb)</a:t>
            </a:r>
            <a:endParaRPr b="0" lang="de-DE" sz="2000" spc="-1" strike="noStrike">
              <a:latin typeface="Arial"/>
            </a:endParaRPr>
          </a:p>
          <a:p>
            <a:r>
              <a:rPr b="0" lang="de-DE" sz="2000" spc="-1" strike="noStrike">
                <a:latin typeface="Arial"/>
              </a:rPr>
              <a:t>HDD steht für HardDiskDrive, also soviel wie „Fest-Scheiben-Laufwerk“.</a:t>
            </a:r>
            <a:endParaRPr b="0" lang="de-DE" sz="2000" spc="-1" strike="noStrike">
              <a:latin typeface="Arial"/>
            </a:endParaRPr>
          </a:p>
          <a:p>
            <a:r>
              <a:rPr b="0" lang="de-DE" sz="2000" spc="-1" strike="noStrike">
                <a:latin typeface="Arial"/>
              </a:rPr>
              <a:t>Der Name sagt hier schon fast alles: Die HDD besteht aus einer sich schnell drehenden Scheibe, einem Lese- bzw. Schreibkopf und i.d.R. einem Cache.</a:t>
            </a:r>
            <a:endParaRPr b="0" lang="de-DE" sz="2000" spc="-1" strike="noStrike">
              <a:latin typeface="Arial"/>
            </a:endParaRPr>
          </a:p>
          <a:p>
            <a:endParaRPr b="0" lang="de-DE" sz="2000" spc="-1" strike="noStrike">
              <a:latin typeface="Arial"/>
            </a:endParaRPr>
          </a:p>
        </p:txBody>
      </p:sp>
      <p:sp>
        <p:nvSpPr>
          <p:cNvPr id="346" name="TextShape 3"/>
          <p:cNvSpPr txBox="1"/>
          <p:nvPr/>
        </p:nvSpPr>
        <p:spPr>
          <a:xfrm>
            <a:off x="3884760" y="8685360"/>
            <a:ext cx="2971440" cy="456840"/>
          </a:xfrm>
          <a:prstGeom prst="rect">
            <a:avLst/>
          </a:prstGeom>
          <a:noFill/>
          <a:ln>
            <a:noFill/>
          </a:ln>
        </p:spPr>
        <p:txBody>
          <a:bodyPr anchor="b"/>
          <a:p>
            <a:pPr algn="r">
              <a:lnSpc>
                <a:spcPct val="100000"/>
              </a:lnSpc>
            </a:pPr>
            <a:fld id="{FBF41C0D-183E-47C1-A981-65230FD924B3}"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1143000" y="685800"/>
            <a:ext cx="4571640" cy="3428640"/>
          </a:xfrm>
          <a:prstGeom prst="rect">
            <a:avLst/>
          </a:prstGeom>
        </p:spPr>
      </p:sp>
      <p:sp>
        <p:nvSpPr>
          <p:cNvPr id="348"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Der größte direkte Konkurrent der HDD ist die SSD: </a:t>
            </a:r>
            <a:br/>
            <a:r>
              <a:rPr b="0" lang="de-DE" sz="2000" spc="-1" strike="noStrike">
                <a:latin typeface="Arial"/>
              </a:rPr>
              <a:t>SSD steht für SolidStateDrive , also sowas wie „Beständiger-Status-Laufwerk“.</a:t>
            </a:r>
            <a:endParaRPr b="0" lang="de-DE" sz="2000" spc="-1" strike="noStrike">
              <a:latin typeface="Arial"/>
            </a:endParaRPr>
          </a:p>
          <a:p>
            <a:r>
              <a:rPr b="0" lang="de-DE" sz="2000" spc="-1" strike="noStrike">
                <a:latin typeface="Arial"/>
              </a:rPr>
              <a:t>Die meisten SSDs basieren auf NAND-Speicher, also einem schnell ansprechbaren Flash-Speicher, der Daten die ihm gesendet werden beibehält (</a:t>
            </a:r>
            <a:r>
              <a:rPr b="0" lang="de-DE" sz="2000" spc="-1" strike="noStrike">
                <a:latin typeface="Wingdings"/>
              </a:rPr>
              <a:t>zu viel zu erklären).</a:t>
            </a:r>
            <a:endParaRPr b="0" lang="de-DE" sz="2000" spc="-1" strike="noStrike">
              <a:latin typeface="Arial"/>
            </a:endParaRPr>
          </a:p>
          <a:p>
            <a:r>
              <a:rPr b="0" lang="de-DE" sz="2000" spc="-1" strike="noStrike">
                <a:latin typeface="Wingdings"/>
              </a:rPr>
              <a:t>Dieser ist (grob) vergleichbar mit vielen kleinen Speicherkarten, auf die man gleichzeitig Daten schreiben kann.</a:t>
            </a:r>
            <a:endParaRPr b="0" lang="de-DE" sz="2000" spc="-1" strike="noStrike">
              <a:latin typeface="Arial"/>
            </a:endParaRPr>
          </a:p>
          <a:p>
            <a:r>
              <a:rPr b="0" lang="de-DE" sz="2000" spc="-1" strike="noStrike">
                <a:latin typeface="Wingdings"/>
              </a:rPr>
              <a:t>Gegenüber HDDs haben SSDs aber auch einen starken Nachteil: Der Preis. (250gb = 80€, 120gb = min. 50€, 1tb = 260€).</a:t>
            </a:r>
            <a:endParaRPr b="0" lang="de-DE" sz="2000" spc="-1" strike="noStrike">
              <a:latin typeface="Arial"/>
            </a:endParaRPr>
          </a:p>
        </p:txBody>
      </p:sp>
      <p:sp>
        <p:nvSpPr>
          <p:cNvPr id="349" name="TextShape 3"/>
          <p:cNvSpPr txBox="1"/>
          <p:nvPr/>
        </p:nvSpPr>
        <p:spPr>
          <a:xfrm>
            <a:off x="3884760" y="8685360"/>
            <a:ext cx="2971440" cy="456840"/>
          </a:xfrm>
          <a:prstGeom prst="rect">
            <a:avLst/>
          </a:prstGeom>
          <a:noFill/>
          <a:ln>
            <a:noFill/>
          </a:ln>
        </p:spPr>
        <p:txBody>
          <a:bodyPr anchor="b"/>
          <a:p>
            <a:pPr algn="r">
              <a:lnSpc>
                <a:spcPct val="100000"/>
              </a:lnSpc>
            </a:pPr>
            <a:fld id="{28A9AA5F-2DF7-4161-A93A-A0B9859AD3BA}"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1143000" y="685800"/>
            <a:ext cx="4571640" cy="3428640"/>
          </a:xfrm>
          <a:prstGeom prst="rect">
            <a:avLst/>
          </a:prstGeom>
        </p:spPr>
      </p:sp>
      <p:sp>
        <p:nvSpPr>
          <p:cNvPr id="351"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Doch was genau ist jetzt der Unterschied und was sollte ich kaufen?</a:t>
            </a:r>
            <a:endParaRPr b="0" lang="de-DE" sz="2000" spc="-1" strike="noStrike">
              <a:latin typeface="Arial"/>
            </a:endParaRPr>
          </a:p>
          <a:p>
            <a:r>
              <a:rPr b="0" lang="de-DE" sz="2000" spc="-1" strike="noStrike">
                <a:latin typeface="Arial"/>
              </a:rPr>
              <a:t>Nehmen wir die Teile mal auseinander: </a:t>
            </a:r>
            <a:r>
              <a:rPr b="1" lang="de-DE" sz="2000" spc="-1" strike="noStrike">
                <a:latin typeface="Arial"/>
              </a:rPr>
              <a:t>*klick*</a:t>
            </a:r>
            <a:r>
              <a:rPr b="0" lang="de-DE" sz="2000" spc="-1" strike="noStrike">
                <a:latin typeface="Arial"/>
              </a:rPr>
              <a:t> </a:t>
            </a:r>
            <a:endParaRPr b="0" lang="de-DE" sz="2000" spc="-1" strike="noStrike">
              <a:latin typeface="Arial"/>
            </a:endParaRPr>
          </a:p>
          <a:p>
            <a:r>
              <a:rPr b="0" lang="de-DE" sz="2000" spc="-1" strike="noStrike">
                <a:latin typeface="Arial"/>
              </a:rPr>
              <a:t>SSDs sind deutlich schneller als HDDs, allein schon weil sie keine beweglichen Teile haben.</a:t>
            </a:r>
            <a:endParaRPr b="0" lang="de-DE" sz="2000" spc="-1" strike="noStrike">
              <a:latin typeface="Arial"/>
            </a:endParaRPr>
          </a:p>
          <a:p>
            <a:r>
              <a:rPr b="0" lang="de-DE" sz="2000" spc="-1" strike="noStrike">
                <a:latin typeface="Arial"/>
              </a:rPr>
              <a:t>HDDs haben eine sich schnell drehende Platte und einen Lese-Schreib-Kopf, der ständig Daten lesen und schreiben muss, an bestimmten Stellen auf der HDD.</a:t>
            </a:r>
            <a:endParaRPr b="0" lang="de-DE" sz="2000" spc="-1" strike="noStrike">
              <a:latin typeface="Arial"/>
            </a:endParaRPr>
          </a:p>
          <a:p>
            <a:r>
              <a:rPr b="0" lang="de-DE" sz="2000" spc="-1" strike="noStrike">
                <a:latin typeface="Arial"/>
              </a:rPr>
              <a:t>Wird die HDD nun voll, und an einigen Stellen werden Daten gelöscht, dann sind die Daten auf der HDD „fragmentiert“, also an vielen verschiedenen Stellen auf der gesamten Scheibe verteilt.</a:t>
            </a:r>
            <a:endParaRPr b="0" lang="de-DE" sz="2000" spc="-1" strike="noStrike">
              <a:latin typeface="Arial"/>
            </a:endParaRPr>
          </a:p>
          <a:p>
            <a:r>
              <a:rPr b="0" lang="de-DE" sz="2000" spc="-1" strike="noStrike">
                <a:latin typeface="Arial"/>
              </a:rPr>
              <a:t>Somit muss dann der Lese-Kopf die ganze Zeit hin und her um Daten zu lesen, und das verbraucht sehr viel Zeit.</a:t>
            </a:r>
            <a:endParaRPr b="0" lang="de-DE" sz="2000" spc="-1" strike="noStrike">
              <a:latin typeface="Arial"/>
            </a:endParaRPr>
          </a:p>
          <a:p>
            <a:r>
              <a:rPr b="0" lang="de-DE" sz="2000" spc="-1" strike="noStrike">
                <a:latin typeface="Arial"/>
              </a:rPr>
              <a:t>Die schnellsten HDDs haben nicht-frag´mentiert eine Lese-Rate von ca. 135mb/s und eine Schreib-Rate von ca. 120mb/s.</a:t>
            </a:r>
            <a:endParaRPr b="0" lang="de-DE" sz="2000" spc="-1" strike="noStrike">
              <a:latin typeface="Arial"/>
            </a:endParaRPr>
          </a:p>
          <a:p>
            <a:r>
              <a:rPr b="0" lang="de-DE" sz="2000" spc="-1" strike="noStrike">
                <a:latin typeface="Arial"/>
              </a:rPr>
              <a:t>SSDs jedoch haben keine beweglichen Teile, sondern einzelne Speicherchips, die es ermöglichen, sehr schnell Daten zu lesen und zu schreiben, was bei den schnellsten SATA-SSDs Datenraten von ca. 580 mb/s lesen und 530mb/s schreiben ermöglicht. (</a:t>
            </a:r>
            <a:r>
              <a:rPr b="0" lang="de-DE" sz="2000" spc="-1" strike="noStrike">
                <a:latin typeface="Wingdings"/>
              </a:rPr>
              <a:t> mehr kann SATA III(6gb) nicht) Zudem sind SSDs meistens kleiner als HDDs (3,5“ vs. 2,5“) und somit häufig auch in kleinen Systemen einfach einsetzbar.</a:t>
            </a:r>
            <a:endParaRPr b="0" lang="de-DE" sz="2000" spc="-1" strike="noStrike">
              <a:latin typeface="Arial"/>
            </a:endParaRPr>
          </a:p>
          <a:p>
            <a:r>
              <a:rPr b="0" lang="de-DE" sz="2000" spc="-1" strike="noStrike">
                <a:latin typeface="Wingdings"/>
              </a:rPr>
              <a:t>Doch abgesehen vom Preisunterschied gibt es noch einen Nachteil: Die SSDs haben eine stärker begrenzte Lebenszeit als die HDDs.</a:t>
            </a:r>
            <a:endParaRPr b="0" lang="de-DE" sz="2000" spc="-1" strike="noStrike">
              <a:latin typeface="Arial"/>
            </a:endParaRPr>
          </a:p>
          <a:p>
            <a:r>
              <a:rPr b="0" lang="de-DE" sz="2000" spc="-1" strike="noStrike">
                <a:latin typeface="Wingdings"/>
              </a:rPr>
              <a:t>Je mehr, bzw. je öfters Daten auf der SSD geschrieben und wieder gelöscht werden, desto schneller wird sie langsamer. ( Speicherzellen „nutzen sich ab“).</a:t>
            </a:r>
            <a:endParaRPr b="0" lang="de-DE" sz="2000" spc="-1" strike="noStrike">
              <a:latin typeface="Arial"/>
            </a:endParaRPr>
          </a:p>
          <a:p>
            <a:endParaRPr b="0" lang="de-DE" sz="2000" spc="-1" strike="noStrike">
              <a:latin typeface="Arial"/>
            </a:endParaRPr>
          </a:p>
          <a:p>
            <a:r>
              <a:rPr b="0" lang="de-DE" sz="2000" spc="-1" strike="noStrike">
                <a:latin typeface="Wingdings"/>
              </a:rPr>
              <a:t>Also: Was soll ich nehmen? HDD oder SSD?</a:t>
            </a:r>
            <a:endParaRPr b="0" lang="de-DE" sz="2000" spc="-1" strike="noStrike">
              <a:latin typeface="Arial"/>
            </a:endParaRPr>
          </a:p>
          <a:p>
            <a:r>
              <a:rPr b="0" lang="de-DE" sz="2000" spc="-1" strike="noStrike">
                <a:latin typeface="Wingdings"/>
              </a:rPr>
              <a:t>Die Antwort liegt meiner Meinung nach dazwischen: </a:t>
            </a:r>
            <a:endParaRPr b="0" lang="de-DE" sz="2000" spc="-1" strike="noStrike">
              <a:latin typeface="Arial"/>
            </a:endParaRPr>
          </a:p>
          <a:p>
            <a:r>
              <a:rPr b="0" lang="de-DE" sz="2000" spc="-1" strike="noStrike">
                <a:latin typeface="Wingdings"/>
              </a:rPr>
              <a:t>Heutzutage werden Datenmengen immer größer und größer, doch Solid-State Speicher ist teuer (zur Erinnerung: 1tb HDD = 45€, 1tb SSD = 260€) – daher würde ich für große Datenmengen immer zusätzlich eine HDD  dazu nehmen. </a:t>
            </a:r>
            <a:endParaRPr b="0" lang="de-DE" sz="2000" spc="-1" strike="noStrike">
              <a:latin typeface="Arial"/>
            </a:endParaRPr>
          </a:p>
          <a:p>
            <a:r>
              <a:rPr b="0" lang="de-DE" sz="2000" spc="-1" strike="noStrike">
                <a:latin typeface="Wingdings"/>
              </a:rPr>
              <a:t>Dennoch lohnt es sich heute als kleinere Primär-Festplatte zu SSDs zu greifen, denn Datenmengen werden immer schneller benötigt und vor Allem der Systemstart und der Start einzelner Programme profitiert stark von schnell lesendem Speicher.</a:t>
            </a:r>
            <a:endParaRPr b="0" lang="de-DE" sz="2000" spc="-1" strike="noStrike">
              <a:latin typeface="Arial"/>
            </a:endParaRPr>
          </a:p>
        </p:txBody>
      </p:sp>
      <p:sp>
        <p:nvSpPr>
          <p:cNvPr id="352" name="TextShape 3"/>
          <p:cNvSpPr txBox="1"/>
          <p:nvPr/>
        </p:nvSpPr>
        <p:spPr>
          <a:xfrm>
            <a:off x="3884760" y="8685360"/>
            <a:ext cx="2971440" cy="456840"/>
          </a:xfrm>
          <a:prstGeom prst="rect">
            <a:avLst/>
          </a:prstGeom>
          <a:noFill/>
          <a:ln>
            <a:noFill/>
          </a:ln>
        </p:spPr>
        <p:txBody>
          <a:bodyPr anchor="b"/>
          <a:p>
            <a:pPr algn="r">
              <a:lnSpc>
                <a:spcPct val="100000"/>
              </a:lnSpc>
            </a:pPr>
            <a:fld id="{BDBCD50F-2698-4455-8562-A500DBDA5FED}"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1143000" y="685800"/>
            <a:ext cx="4571640" cy="3428640"/>
          </a:xfrm>
          <a:prstGeom prst="rect">
            <a:avLst/>
          </a:prstGeom>
        </p:spPr>
      </p:sp>
      <p:sp>
        <p:nvSpPr>
          <p:cNvPr id="354"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Abgesehen von den mittlerweile eigentlich allgemein bekannten SSDs und HDDs gibt es auch die relativ neuen NVMe-SSDs.</a:t>
            </a:r>
            <a:endParaRPr b="0" lang="de-DE" sz="2000" spc="-1" strike="noStrike">
              <a:latin typeface="Arial"/>
            </a:endParaRPr>
          </a:p>
          <a:p>
            <a:r>
              <a:rPr b="0" lang="de-DE" sz="2000" spc="-1" strike="noStrike">
                <a:latin typeface="Arial"/>
              </a:rPr>
              <a:t>Diese werden im Gegensatz zu den normalen SSDs nicht an SATA, sondern direkt an den PCIe Lanes, </a:t>
            </a:r>
            <a:r>
              <a:rPr b="1" lang="de-DE" sz="2000" spc="-1" strike="noStrike">
                <a:latin typeface="Arial"/>
              </a:rPr>
              <a:t>*klick*</a:t>
            </a:r>
            <a:r>
              <a:rPr b="0" lang="de-DE" sz="2000" spc="-1" strike="noStrike">
                <a:latin typeface="Arial"/>
              </a:rPr>
              <a:t> im Falle von diesen SSDs an den recht neuen Standard M.2 angeschlossen. </a:t>
            </a:r>
            <a:endParaRPr b="0" lang="de-DE" sz="2000" spc="-1" strike="noStrike">
              <a:latin typeface="Arial"/>
            </a:endParaRPr>
          </a:p>
          <a:p>
            <a:r>
              <a:rPr b="0" lang="de-DE" sz="2000" spc="-1" strike="noStrike">
                <a:latin typeface="Arial"/>
              </a:rPr>
              <a:t>Die besten aktuellen NVMe M.2 SSDs erreichen theoretisch Datenraten von ca. 3,5gb/s lesen und 3,2gb/s schreiben. </a:t>
            </a:r>
            <a:endParaRPr b="0" lang="de-DE" sz="2000" spc="-1" strike="noStrike">
              <a:latin typeface="Arial"/>
            </a:endParaRPr>
          </a:p>
          <a:p>
            <a:r>
              <a:rPr b="0" lang="de-DE" sz="2000" spc="-1" strike="noStrike">
                <a:latin typeface="Arial"/>
              </a:rPr>
              <a:t>Zudem sind NVMe SSDs sehr klein: Diese Bilder sind in Wirklichkeit nicht größer als ein Kaugummi-Riegel. Zum Vergleich hier eine eingebaut NVMe SSD: </a:t>
            </a:r>
            <a:r>
              <a:rPr b="1" lang="de-DE" sz="2000" spc="-1" strike="noStrike">
                <a:latin typeface="Arial"/>
              </a:rPr>
              <a:t>*klick*</a:t>
            </a:r>
            <a:r>
              <a:rPr b="0" lang="de-DE" sz="2000" spc="-1" strike="noStrike">
                <a:latin typeface="Arial"/>
              </a:rPr>
              <a:t> </a:t>
            </a:r>
            <a:endParaRPr b="0" lang="de-DE" sz="2000" spc="-1" strike="noStrike">
              <a:latin typeface="Arial"/>
            </a:endParaRPr>
          </a:p>
          <a:p>
            <a:r>
              <a:rPr b="0" lang="de-DE" sz="2000" spc="-1" strike="noStrike">
                <a:latin typeface="Arial"/>
              </a:rPr>
              <a:t>Doch häufig sind die eben genannten Datenraten durch den Prozessor oder die Geschwindigkeit der PCI-e Lane beeinflusst.</a:t>
            </a:r>
            <a:endParaRPr b="0" lang="de-DE" sz="2000" spc="-1" strike="noStrike">
              <a:latin typeface="Arial"/>
            </a:endParaRPr>
          </a:p>
          <a:p>
            <a:r>
              <a:rPr b="0" lang="de-DE" sz="2000" spc="-1" strike="noStrike">
                <a:latin typeface="Arial"/>
              </a:rPr>
              <a:t>Außerdem ist NVMe Speicher noch sehr teuer (430€ für 1tb, 120€ für 250gb)</a:t>
            </a:r>
            <a:endParaRPr b="0" lang="de-DE" sz="2000" spc="-1" strike="noStrike">
              <a:latin typeface="Arial"/>
            </a:endParaRPr>
          </a:p>
          <a:p>
            <a:r>
              <a:rPr b="0" lang="de-DE" sz="2000" spc="-1" strike="noStrike">
                <a:latin typeface="Arial"/>
              </a:rPr>
              <a:t>Dennoch lohnt es sich bei neuen Systemen aufgrund des (für den großen Geschwindigkeitsvorteil) relativ geringen Preisunterschieds zu normalen SSDs zu NVMe Speicher zu greifen. </a:t>
            </a:r>
            <a:endParaRPr b="0" lang="de-DE" sz="2000" spc="-1" strike="noStrike">
              <a:latin typeface="Arial"/>
            </a:endParaRPr>
          </a:p>
        </p:txBody>
      </p:sp>
      <p:sp>
        <p:nvSpPr>
          <p:cNvPr id="355" name="TextShape 3"/>
          <p:cNvSpPr txBox="1"/>
          <p:nvPr/>
        </p:nvSpPr>
        <p:spPr>
          <a:xfrm>
            <a:off x="3884760" y="8685360"/>
            <a:ext cx="2971440" cy="456840"/>
          </a:xfrm>
          <a:prstGeom prst="rect">
            <a:avLst/>
          </a:prstGeom>
          <a:noFill/>
          <a:ln>
            <a:noFill/>
          </a:ln>
        </p:spPr>
        <p:txBody>
          <a:bodyPr anchor="b"/>
          <a:p>
            <a:pPr algn="r">
              <a:lnSpc>
                <a:spcPct val="100000"/>
              </a:lnSpc>
            </a:pPr>
            <a:fld id="{301C0F91-4802-49FA-B035-AA8765BC5F37}"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1143000" y="685800"/>
            <a:ext cx="4571640" cy="3428640"/>
          </a:xfrm>
          <a:prstGeom prst="rect">
            <a:avLst/>
          </a:prstGeom>
        </p:spPr>
      </p:sp>
      <p:sp>
        <p:nvSpPr>
          <p:cNvPr id="276" name="PlaceHolder 2"/>
          <p:cNvSpPr>
            <a:spLocks noGrp="1"/>
          </p:cNvSpPr>
          <p:nvPr>
            <p:ph type="body"/>
          </p:nvPr>
        </p:nvSpPr>
        <p:spPr>
          <a:xfrm>
            <a:off x="685800" y="4343400"/>
            <a:ext cx="5486040" cy="4114440"/>
          </a:xfrm>
          <a:prstGeom prst="rect">
            <a:avLst/>
          </a:prstGeom>
        </p:spPr>
        <p:txBody>
          <a:bodyPr>
            <a:normAutofit/>
          </a:bodyPr>
          <a:p>
            <a:r>
              <a:rPr b="0" lang="de-DE" sz="1200" spc="-1" strike="noStrike">
                <a:solidFill>
                  <a:srgbClr val="000000"/>
                </a:solidFill>
                <a:latin typeface="+mn-lt"/>
                <a:ea typeface="+mn-ea"/>
              </a:rPr>
              <a:t>Der tragende Teil (im wahrsten Sinne des Wortes) eines Computers ist das Motherboard, auch Mainboard oder früher Hauptplatine genannt. </a:t>
            </a:r>
            <a:endParaRPr b="0" lang="de-DE" sz="1200" spc="-1" strike="noStrike">
              <a:latin typeface="Arial"/>
            </a:endParaRPr>
          </a:p>
          <a:p>
            <a:r>
              <a:rPr b="0" lang="de-DE" sz="1200" spc="-1" strike="noStrike">
                <a:solidFill>
                  <a:srgbClr val="000000"/>
                </a:solidFill>
                <a:latin typeface="+mn-lt"/>
                <a:ea typeface="+mn-ea"/>
              </a:rPr>
              <a:t>Wenn man sich den Prozessor als Gehirn vorstellt (dazu gleich mehr), kann man das Mainboard als die Wirbelsäule mit etlichen Nervensträngen sehen.</a:t>
            </a:r>
            <a:endParaRPr b="0" lang="de-DE" sz="1200" spc="-1" strike="noStrike">
              <a:latin typeface="Arial"/>
            </a:endParaRPr>
          </a:p>
          <a:p>
            <a:r>
              <a:rPr b="0" lang="de-DE" sz="1200" spc="-1" strike="noStrike">
                <a:solidFill>
                  <a:srgbClr val="000000"/>
                </a:solidFill>
                <a:latin typeface="+mn-lt"/>
                <a:ea typeface="+mn-ea"/>
              </a:rPr>
              <a:t>Auf ihm befinden sich alle Komponenten, die den Computer zu dem machen, was er ist. </a:t>
            </a:r>
            <a:endParaRPr b="0" lang="de-DE" sz="1200" spc="-1" strike="noStrike">
              <a:latin typeface="Arial"/>
            </a:endParaRPr>
          </a:p>
          <a:p>
            <a:r>
              <a:rPr b="0" lang="de-DE" sz="1200" spc="-1" strike="noStrike">
                <a:solidFill>
                  <a:srgbClr val="000000"/>
                </a:solidFill>
                <a:latin typeface="+mn-lt"/>
                <a:ea typeface="+mn-ea"/>
              </a:rPr>
              <a:t>Das Mainboard selbst, auf dem all diese Komponenten montiert sind, ist mit zahlreichen Leitungen durchzogen. </a:t>
            </a:r>
            <a:endParaRPr b="0" lang="de-DE" sz="1200" spc="-1" strike="noStrike">
              <a:latin typeface="Arial"/>
            </a:endParaRPr>
          </a:p>
          <a:p>
            <a:r>
              <a:rPr b="0" lang="de-DE" sz="1200" spc="-1" strike="noStrike">
                <a:solidFill>
                  <a:srgbClr val="000000"/>
                </a:solidFill>
                <a:latin typeface="+mn-lt"/>
                <a:ea typeface="+mn-ea"/>
              </a:rPr>
              <a:t>Die Platzierung einzelner Anschlüsse auf dem Motherboard (z. B: SATA Anschlüsse / IO, …) spielt für die Einzelteile keine wirklich entscheidende Rolle.</a:t>
            </a:r>
            <a:endParaRPr b="0" lang="de-DE" sz="1200" spc="-1" strike="noStrike">
              <a:latin typeface="Arial"/>
            </a:endParaRPr>
          </a:p>
          <a:p>
            <a:r>
              <a:rPr b="0" lang="de-DE" sz="1200" spc="-1" strike="noStrike">
                <a:solidFill>
                  <a:srgbClr val="000000"/>
                </a:solidFill>
                <a:latin typeface="+mn-lt"/>
                <a:ea typeface="+mn-ea"/>
              </a:rPr>
              <a:t>Alle Einzelteile schauen wir uns noch im einzelnen an.</a:t>
            </a:r>
            <a:endParaRPr b="0" lang="de-DE" sz="1200" spc="-1" strike="noStrike">
              <a:latin typeface="Arial"/>
            </a:endParaRPr>
          </a:p>
        </p:txBody>
      </p:sp>
      <p:sp>
        <p:nvSpPr>
          <p:cNvPr id="277" name="TextShape 3"/>
          <p:cNvSpPr txBox="1"/>
          <p:nvPr/>
        </p:nvSpPr>
        <p:spPr>
          <a:xfrm>
            <a:off x="3884760" y="8685360"/>
            <a:ext cx="2971440" cy="456840"/>
          </a:xfrm>
          <a:prstGeom prst="rect">
            <a:avLst/>
          </a:prstGeom>
          <a:noFill/>
          <a:ln>
            <a:noFill/>
          </a:ln>
        </p:spPr>
        <p:txBody>
          <a:bodyPr anchor="b"/>
          <a:p>
            <a:pPr algn="r">
              <a:lnSpc>
                <a:spcPct val="100000"/>
              </a:lnSpc>
            </a:pPr>
            <a:fld id="{AB0D28E0-344E-4595-9C6D-BC53555364F8}"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1143000" y="685800"/>
            <a:ext cx="4571640" cy="3428640"/>
          </a:xfrm>
          <a:prstGeom prst="rect">
            <a:avLst/>
          </a:prstGeom>
        </p:spPr>
      </p:sp>
      <p:sp>
        <p:nvSpPr>
          <p:cNvPr id="357"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Kommen wir nun zum Ton:</a:t>
            </a:r>
            <a:endParaRPr b="0" lang="de-DE" sz="2000" spc="-1" strike="noStrike">
              <a:latin typeface="Arial"/>
            </a:endParaRPr>
          </a:p>
          <a:p>
            <a:r>
              <a:rPr b="0" lang="de-DE" sz="2000" spc="-1" strike="noStrike">
                <a:latin typeface="Arial"/>
              </a:rPr>
              <a:t>Auf älteren Mainboards gab es (wenn überhaupt) unisolierte Sound-Chips, oder man benötigte zur Tonausgabe </a:t>
            </a:r>
            <a:r>
              <a:rPr b="1" lang="de-DE" sz="2000" spc="-1" strike="noStrike">
                <a:latin typeface="Arial"/>
              </a:rPr>
              <a:t>*klick*</a:t>
            </a:r>
            <a:r>
              <a:rPr b="0" lang="de-DE" sz="2000" spc="-1" strike="noStrike">
                <a:latin typeface="Arial"/>
              </a:rPr>
              <a:t> eine PCI-Soundkarte.</a:t>
            </a:r>
            <a:endParaRPr b="0" lang="de-DE" sz="2000" spc="-1" strike="noStrike">
              <a:latin typeface="Arial"/>
            </a:endParaRPr>
          </a:p>
          <a:p>
            <a:r>
              <a:rPr b="0" lang="de-DE" sz="2000" spc="-1" strike="noStrike">
                <a:latin typeface="Arial"/>
              </a:rPr>
              <a:t>Soundkarten werden auch heute zum Beispiel in Tonstudios benutzt, um den Ton sehr präzise auszeichnen – bzw. wiedergeben zu können.</a:t>
            </a:r>
            <a:endParaRPr b="0" lang="de-DE" sz="2000" spc="-1" strike="noStrike">
              <a:latin typeface="Arial"/>
            </a:endParaRPr>
          </a:p>
          <a:p>
            <a:r>
              <a:rPr b="0" lang="de-DE" sz="2000" spc="-1" strike="noStrike">
                <a:latin typeface="Arial"/>
              </a:rPr>
              <a:t>Frühere Soundkarten oder Soundchips hatten häufig ein starkes Rauschen oder Fiepen. Dies entsteht durch elektrische Interferenzen. </a:t>
            </a:r>
            <a:endParaRPr b="0" lang="de-DE" sz="2000" spc="-1" strike="noStrike">
              <a:latin typeface="Arial"/>
            </a:endParaRPr>
          </a:p>
          <a:p>
            <a:r>
              <a:rPr b="0" lang="de-DE" sz="2000" spc="-1" strike="noStrike">
                <a:latin typeface="Arial"/>
              </a:rPr>
              <a:t>Um dies zu vermeiden ist heute auf fast jedem Mainboard </a:t>
            </a:r>
            <a:r>
              <a:rPr b="1" lang="de-DE" sz="2000" spc="-1" strike="noStrike">
                <a:latin typeface="Arial"/>
              </a:rPr>
              <a:t>*klick*</a:t>
            </a:r>
            <a:r>
              <a:rPr b="0" lang="de-DE" sz="2000" spc="-1" strike="noStrike">
                <a:latin typeface="Arial"/>
              </a:rPr>
              <a:t> eine abgeschirmte Soundkarte installiert, die dafür sorgt, das der Klang möglichst unbeeinflusst ist, und per Software verändert werden kann.</a:t>
            </a:r>
            <a:endParaRPr b="0" lang="de-DE" sz="2000" spc="-1" strike="noStrike">
              <a:latin typeface="Arial"/>
            </a:endParaRPr>
          </a:p>
        </p:txBody>
      </p:sp>
      <p:sp>
        <p:nvSpPr>
          <p:cNvPr id="358" name="TextShape 3"/>
          <p:cNvSpPr txBox="1"/>
          <p:nvPr/>
        </p:nvSpPr>
        <p:spPr>
          <a:xfrm>
            <a:off x="3884760" y="8685360"/>
            <a:ext cx="2971440" cy="456840"/>
          </a:xfrm>
          <a:prstGeom prst="rect">
            <a:avLst/>
          </a:prstGeom>
          <a:noFill/>
          <a:ln>
            <a:noFill/>
          </a:ln>
        </p:spPr>
        <p:txBody>
          <a:bodyPr anchor="b"/>
          <a:p>
            <a:pPr algn="r">
              <a:lnSpc>
                <a:spcPct val="100000"/>
              </a:lnSpc>
            </a:pPr>
            <a:fld id="{526C8BBD-C95D-4668-974B-0BA42B126E27}"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1143000" y="685800"/>
            <a:ext cx="4571640" cy="3428640"/>
          </a:xfrm>
          <a:prstGeom prst="rect">
            <a:avLst/>
          </a:prstGeom>
        </p:spPr>
      </p:sp>
      <p:sp>
        <p:nvSpPr>
          <p:cNvPr id="360"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de-DE" sz="2000" spc="-1" strike="noStrike">
                <a:latin typeface="Arial"/>
              </a:rPr>
              <a:t>BIOS = BasicInputOutputSystem</a:t>
            </a:r>
            <a:endParaRPr b="0" lang="de-DE" sz="2000" spc="-1" strike="noStrike">
              <a:latin typeface="Arial"/>
            </a:endParaRPr>
          </a:p>
          <a:p>
            <a:pPr>
              <a:lnSpc>
                <a:spcPct val="100000"/>
              </a:lnSpc>
            </a:pPr>
            <a:r>
              <a:rPr b="0" lang="de-DE" sz="2000" spc="-1" strike="noStrike">
                <a:latin typeface="Arial"/>
              </a:rPr>
              <a:t>Das BIOS ist sozusagen die erste Ebene wenn es an Treiber und Software geht.</a:t>
            </a:r>
            <a:endParaRPr b="0" lang="de-DE" sz="2000" spc="-1" strike="noStrike">
              <a:latin typeface="Arial"/>
            </a:endParaRPr>
          </a:p>
          <a:p>
            <a:pPr>
              <a:lnSpc>
                <a:spcPct val="100000"/>
              </a:lnSpc>
            </a:pPr>
            <a:r>
              <a:rPr b="0" lang="de-DE" sz="2000" spc="-1" strike="noStrike">
                <a:latin typeface="Arial"/>
              </a:rPr>
              <a:t>Das BIOS ist ein kleiner Chip auf dem Mainboard, der eingesetzt wird, sobald das System per Knopf gestartet wird.</a:t>
            </a:r>
            <a:endParaRPr b="0" lang="de-DE" sz="2000" spc="-1" strike="noStrike">
              <a:latin typeface="Arial"/>
            </a:endParaRPr>
          </a:p>
          <a:p>
            <a:pPr>
              <a:lnSpc>
                <a:spcPct val="100000"/>
              </a:lnSpc>
            </a:pPr>
            <a:r>
              <a:rPr b="0" lang="de-DE" sz="2000" spc="-1" strike="noStrike">
                <a:latin typeface="Arial"/>
              </a:rPr>
              <a:t>Ab diesem Punkt „weckt“ das BIOS sämtliche Komponenten (vom Prinzip her wie ein Stromschlag) und führt einen Selbsttest durch, um festzustellen, ob das System im Betrieb richtig funktionieren wird (oder ob der User was an der Hardware rumgefrickelt hat…).</a:t>
            </a:r>
            <a:endParaRPr b="0" lang="de-DE" sz="2000" spc="-1" strike="noStrike">
              <a:latin typeface="Arial"/>
            </a:endParaRPr>
          </a:p>
          <a:p>
            <a:pPr>
              <a:lnSpc>
                <a:spcPct val="100000"/>
              </a:lnSpc>
            </a:pPr>
            <a:r>
              <a:rPr b="0" lang="de-DE" sz="2000" spc="-1" strike="noStrike">
                <a:latin typeface="Arial"/>
              </a:rPr>
              <a:t>Sobald der Test beendet ist, startet das BIOS den „Bootmanager“ auf eurer Festplatte, welcher dann dafür sorgt, dass z. B. Windows startet.</a:t>
            </a:r>
            <a:endParaRPr b="0" lang="de-DE" sz="2000" spc="-1" strike="noStrike">
              <a:latin typeface="Arial"/>
            </a:endParaRPr>
          </a:p>
          <a:p>
            <a:pPr>
              <a:lnSpc>
                <a:spcPct val="100000"/>
              </a:lnSpc>
            </a:pPr>
            <a:r>
              <a:rPr b="0" lang="de-DE" sz="2000" spc="-1" strike="noStrike">
                <a:latin typeface="Arial"/>
              </a:rPr>
              <a:t>Das BIOS erreicht man in der Regel wenn man beim Hochfahren des Systems ENTF oder F12 drückt.</a:t>
            </a:r>
            <a:endParaRPr b="0" lang="de-DE" sz="2000" spc="-1" strike="noStrike">
              <a:latin typeface="Arial"/>
            </a:endParaRPr>
          </a:p>
          <a:p>
            <a:pPr>
              <a:lnSpc>
                <a:spcPct val="100000"/>
              </a:lnSpc>
            </a:pPr>
            <a:r>
              <a:rPr b="0" lang="de-DE" sz="2000" spc="-1" strike="noStrike">
                <a:latin typeface="Arial"/>
              </a:rPr>
              <a:t>Dies sieht dann bei älteren Systemen so </a:t>
            </a:r>
            <a:r>
              <a:rPr b="1" lang="de-DE" sz="2000" spc="-1" strike="noStrike">
                <a:latin typeface="Arial"/>
              </a:rPr>
              <a:t>*klick* </a:t>
            </a:r>
            <a:r>
              <a:rPr b="0" lang="de-DE" sz="2000" spc="-1" strike="noStrike">
                <a:latin typeface="Arial"/>
              </a:rPr>
              <a:t>aus, bei etwas aktuelleren meistens so </a:t>
            </a:r>
            <a:r>
              <a:rPr b="1" lang="de-DE" sz="2000" spc="-1" strike="noStrike">
                <a:latin typeface="Arial"/>
              </a:rPr>
              <a:t>*klick*</a:t>
            </a:r>
            <a:r>
              <a:rPr b="0" lang="de-DE" sz="2000" spc="-1" strike="noStrike">
                <a:latin typeface="Arial"/>
              </a:rPr>
              <a:t> oder so ähnlich aus.</a:t>
            </a:r>
            <a:endParaRPr b="0" lang="de-DE" sz="2000" spc="-1" strike="noStrike">
              <a:latin typeface="Arial"/>
            </a:endParaRPr>
          </a:p>
          <a:p>
            <a:pPr>
              <a:lnSpc>
                <a:spcPct val="100000"/>
              </a:lnSpc>
            </a:pPr>
            <a:r>
              <a:rPr b="0" lang="de-DE" sz="2000" spc="-1" strike="noStrike">
                <a:latin typeface="Arial"/>
              </a:rPr>
              <a:t>Hier kann man dann die grundlegendsten Einstellungen vom System ändern.</a:t>
            </a:r>
            <a:endParaRPr b="0" lang="de-DE" sz="2000" spc="-1" strike="noStrike">
              <a:latin typeface="Arial"/>
            </a:endParaRPr>
          </a:p>
        </p:txBody>
      </p:sp>
      <p:sp>
        <p:nvSpPr>
          <p:cNvPr id="361" name="TextShape 3"/>
          <p:cNvSpPr txBox="1"/>
          <p:nvPr/>
        </p:nvSpPr>
        <p:spPr>
          <a:xfrm>
            <a:off x="3884760" y="8685360"/>
            <a:ext cx="2971440" cy="456840"/>
          </a:xfrm>
          <a:prstGeom prst="rect">
            <a:avLst/>
          </a:prstGeom>
          <a:noFill/>
          <a:ln>
            <a:noFill/>
          </a:ln>
        </p:spPr>
        <p:txBody>
          <a:bodyPr anchor="b"/>
          <a:p>
            <a:pPr algn="r">
              <a:lnSpc>
                <a:spcPct val="100000"/>
              </a:lnSpc>
            </a:pPr>
            <a:fld id="{AFD17450-0C2E-414B-9541-5A8E4E7B4776}"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1143000" y="685800"/>
            <a:ext cx="4571640" cy="3428640"/>
          </a:xfrm>
          <a:prstGeom prst="rect">
            <a:avLst/>
          </a:prstGeom>
        </p:spPr>
      </p:sp>
      <p:sp>
        <p:nvSpPr>
          <p:cNvPr id="363"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de-DE" sz="2000" spc="-1" strike="noStrike">
                <a:latin typeface="Arial"/>
              </a:rPr>
              <a:t>UEFI = UnifiedExtensibleFirmwareInterface</a:t>
            </a:r>
            <a:endParaRPr b="0" lang="de-DE" sz="2000" spc="-1" strike="noStrike">
              <a:latin typeface="Arial"/>
            </a:endParaRPr>
          </a:p>
          <a:p>
            <a:pPr>
              <a:lnSpc>
                <a:spcPct val="100000"/>
              </a:lnSpc>
            </a:pPr>
            <a:r>
              <a:rPr b="0" lang="de-DE" sz="2000" spc="-1" strike="noStrike">
                <a:latin typeface="Arial"/>
              </a:rPr>
              <a:t>Das UEFI ist sozusagen dass mordernisierte BIOS – es ermöglicht größere Partitionen als das BIOS, hat mehr Speicher um mehr Optionen und Werte ändern zu können, kommuniziert häufig besser mit dem Prozessor, und das beste: Es hat ein grafisches User-Interface, </a:t>
            </a:r>
            <a:r>
              <a:rPr b="1" lang="de-DE" sz="2000" spc="-1" strike="noStrike">
                <a:latin typeface="Arial"/>
              </a:rPr>
              <a:t>*klick* </a:t>
            </a:r>
            <a:r>
              <a:rPr b="0" lang="de-DE" sz="2000" spc="-1" strike="noStrike">
                <a:latin typeface="Arial"/>
              </a:rPr>
              <a:t>welches auch mit der Maus bedient werden kann.</a:t>
            </a:r>
            <a:endParaRPr b="0" lang="de-DE" sz="2000" spc="-1" strike="noStrike">
              <a:latin typeface="Arial"/>
            </a:endParaRPr>
          </a:p>
          <a:p>
            <a:pPr>
              <a:lnSpc>
                <a:spcPct val="100000"/>
              </a:lnSpc>
            </a:pPr>
            <a:r>
              <a:rPr b="0" lang="de-DE" sz="2000" spc="-1" strike="noStrike">
                <a:latin typeface="Arial"/>
              </a:rPr>
              <a:t>Dieses grafische Interface sieht bei fast jedem Mainboard anders aus </a:t>
            </a:r>
            <a:r>
              <a:rPr b="1" lang="de-DE" sz="2000" spc="-1" strike="noStrike">
                <a:latin typeface="Arial"/>
              </a:rPr>
              <a:t>*klick*</a:t>
            </a:r>
            <a:r>
              <a:rPr b="0" lang="de-DE" sz="2000" spc="-1" strike="noStrike">
                <a:latin typeface="Arial"/>
              </a:rPr>
              <a:t>, da es vom Hersteller des Boards frei designed werden kann.</a:t>
            </a:r>
            <a:endParaRPr b="0" lang="de-DE" sz="2000" spc="-1" strike="noStrike">
              <a:latin typeface="Arial"/>
            </a:endParaRPr>
          </a:p>
          <a:p>
            <a:pPr>
              <a:lnSpc>
                <a:spcPct val="100000"/>
              </a:lnSpc>
            </a:pPr>
            <a:r>
              <a:rPr b="0" lang="de-DE" sz="2000" spc="-1" strike="noStrike">
                <a:latin typeface="Arial"/>
              </a:rPr>
              <a:t>Das UEFI startet deutlich schneller als das Bios </a:t>
            </a:r>
            <a:r>
              <a:rPr b="1" lang="de-DE" sz="2000" spc="-1" strike="noStrike">
                <a:latin typeface="Arial"/>
              </a:rPr>
              <a:t>*klick*</a:t>
            </a:r>
            <a:r>
              <a:rPr b="0" lang="de-DE" sz="2000" spc="-1" strike="noStrike">
                <a:latin typeface="Arial"/>
              </a:rPr>
              <a:t>, und abgesehen davon wird beim UEFI häufig der Selbst-Test übersprungen, um schnellere Initialisierungs-Zeiten zu ermöglichen.</a:t>
            </a:r>
            <a:endParaRPr b="0" lang="de-DE" sz="2000" spc="-1" strike="noStrike">
              <a:latin typeface="Arial"/>
            </a:endParaRPr>
          </a:p>
          <a:p>
            <a:pPr>
              <a:lnSpc>
                <a:spcPct val="100000"/>
              </a:lnSpc>
            </a:pPr>
            <a:r>
              <a:rPr b="0" lang="de-DE" sz="2000" spc="-1" strike="noStrike">
                <a:latin typeface="Arial"/>
              </a:rPr>
              <a:t>Abgesehen davon erscheint diese sinnlose Meldung im UEFI nicht mehr :D</a:t>
            </a:r>
            <a:endParaRPr b="0" lang="de-DE" sz="2000" spc="-1" strike="noStrike">
              <a:latin typeface="Arial"/>
            </a:endParaRPr>
          </a:p>
        </p:txBody>
      </p:sp>
      <p:sp>
        <p:nvSpPr>
          <p:cNvPr id="364" name="TextShape 3"/>
          <p:cNvSpPr txBox="1"/>
          <p:nvPr/>
        </p:nvSpPr>
        <p:spPr>
          <a:xfrm>
            <a:off x="3884760" y="8685360"/>
            <a:ext cx="2971440" cy="456840"/>
          </a:xfrm>
          <a:prstGeom prst="rect">
            <a:avLst/>
          </a:prstGeom>
          <a:noFill/>
          <a:ln>
            <a:noFill/>
          </a:ln>
        </p:spPr>
        <p:txBody>
          <a:bodyPr anchor="b"/>
          <a:p>
            <a:pPr algn="r">
              <a:lnSpc>
                <a:spcPct val="100000"/>
              </a:lnSpc>
            </a:pPr>
            <a:fld id="{E1243850-3365-4077-8BAE-B4CB04499477}"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1143000" y="685800"/>
            <a:ext cx="4571640" cy="3428640"/>
          </a:xfrm>
          <a:prstGeom prst="rect">
            <a:avLst/>
          </a:prstGeom>
        </p:spPr>
      </p:sp>
      <p:sp>
        <p:nvSpPr>
          <p:cNvPr id="366"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Doch all diese Komponenten brauchen eine grundlegende Sache, und von dieser teilweise ziemlich viel, um zu funktionieren: Strom.</a:t>
            </a:r>
            <a:endParaRPr b="0" lang="de-DE" sz="2000" spc="-1" strike="noStrike">
              <a:latin typeface="Arial"/>
            </a:endParaRPr>
          </a:p>
          <a:p>
            <a:r>
              <a:rPr b="0" lang="de-DE" sz="2000" spc="-1" strike="noStrike">
                <a:latin typeface="Arial"/>
              </a:rPr>
              <a:t>Diese Aufgabe übernimmt das Netzteil.</a:t>
            </a:r>
            <a:endParaRPr b="0" lang="de-DE" sz="2000" spc="-1" strike="noStrike">
              <a:latin typeface="Arial"/>
            </a:endParaRPr>
          </a:p>
          <a:p>
            <a:r>
              <a:rPr b="0" lang="de-DE" sz="2000" spc="-1" strike="noStrike">
                <a:latin typeface="Arial"/>
              </a:rPr>
              <a:t>Grundsätzlich gibt es Netzteile in zwei verschiedenen Arten </a:t>
            </a:r>
            <a:r>
              <a:rPr b="1" lang="de-DE" sz="2000" spc="-1" strike="noStrike">
                <a:latin typeface="Arial"/>
              </a:rPr>
              <a:t>*klick*</a:t>
            </a:r>
            <a:r>
              <a:rPr b="0" lang="de-DE" sz="2000" spc="-1" strike="noStrike">
                <a:latin typeface="Arial"/>
              </a:rPr>
              <a:t>: Modular und non-modular. Während das Modulare den offensichtlichen Vorteil hat, dass man nur die Kabel anschließen muss, die man gerade für sein System braucht, sollte für die meisten Leute ein normales Netzteil, welches nicht modular ist, ausreichen.</a:t>
            </a:r>
            <a:endParaRPr b="0" lang="de-DE" sz="2000" spc="-1" strike="noStrike">
              <a:latin typeface="Arial"/>
            </a:endParaRPr>
          </a:p>
          <a:p>
            <a:r>
              <a:rPr b="0" lang="de-DE" sz="2000" spc="-1" strike="noStrike">
                <a:latin typeface="Arial"/>
              </a:rPr>
              <a:t>Ein Netzteil funktioniert vom Prinzip her immer gleich, doch es gibt Unterschiede: Die Leistung.</a:t>
            </a:r>
            <a:endParaRPr b="0" lang="de-DE" sz="2000" spc="-1" strike="noStrike">
              <a:latin typeface="Arial"/>
            </a:endParaRPr>
          </a:p>
          <a:p>
            <a:r>
              <a:rPr b="0" lang="de-DE" sz="2000" spc="-1" strike="noStrike">
                <a:latin typeface="Arial"/>
              </a:rPr>
              <a:t>Für Office-Systeme reichen teilweise Netzteile mit weniger als 300W (nicht empfehlenswert) aus, doch wenn es ans Thema Gaming oder Rendering geht, und man zusätzlich noch Grafikkarten betreiben will, sollte man zu etwas stärkeren greifen. (Je mehr Leistung desto teurer).</a:t>
            </a:r>
            <a:endParaRPr b="0" lang="de-DE" sz="2000" spc="-1" strike="noStrike">
              <a:latin typeface="Arial"/>
            </a:endParaRPr>
          </a:p>
          <a:p>
            <a:r>
              <a:rPr b="0" lang="de-DE" sz="2000" spc="-1" strike="noStrike">
                <a:latin typeface="Arial"/>
              </a:rPr>
              <a:t>Abgesehen davon haben viele alte Netzteile nicht mehr die passende Anzahl an Anschlüssen bzw. Pins, um aktuelle Komponenten mit Strom zu versorgen. (Daher immer die Augen offenhalten).</a:t>
            </a:r>
            <a:endParaRPr b="0" lang="de-DE" sz="2000" spc="-1" strike="noStrike">
              <a:latin typeface="Arial"/>
            </a:endParaRPr>
          </a:p>
          <a:p>
            <a:r>
              <a:rPr b="1" lang="de-DE" sz="2000" spc="-1" strike="noStrike">
                <a:latin typeface="Arial"/>
              </a:rPr>
              <a:t>*klick* </a:t>
            </a:r>
            <a:r>
              <a:rPr b="0" lang="de-DE" sz="2000" spc="-1" strike="noStrike">
                <a:latin typeface="Arial"/>
              </a:rPr>
              <a:t>Zudem sollte man beim Kauf auf die Effizienz(klasse) des Netzteils achten, diese wird mit dem Standard 80+(x) angegeben.</a:t>
            </a:r>
            <a:endParaRPr b="0" lang="de-DE" sz="2000" spc="-1" strike="noStrike">
              <a:latin typeface="Arial"/>
            </a:endParaRPr>
          </a:p>
        </p:txBody>
      </p:sp>
      <p:sp>
        <p:nvSpPr>
          <p:cNvPr id="367" name="TextShape 3"/>
          <p:cNvSpPr txBox="1"/>
          <p:nvPr/>
        </p:nvSpPr>
        <p:spPr>
          <a:xfrm>
            <a:off x="3884760" y="8685360"/>
            <a:ext cx="2971440" cy="456840"/>
          </a:xfrm>
          <a:prstGeom prst="rect">
            <a:avLst/>
          </a:prstGeom>
          <a:noFill/>
          <a:ln>
            <a:noFill/>
          </a:ln>
        </p:spPr>
        <p:txBody>
          <a:bodyPr anchor="b"/>
          <a:p>
            <a:pPr algn="r">
              <a:lnSpc>
                <a:spcPct val="100000"/>
              </a:lnSpc>
            </a:pPr>
            <a:fld id="{3C29933B-01A4-4700-A5F6-AC5C901FE113}"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1143000" y="685800"/>
            <a:ext cx="4571640" cy="3428640"/>
          </a:xfrm>
          <a:prstGeom prst="rect">
            <a:avLst/>
          </a:prstGeom>
        </p:spPr>
      </p:sp>
      <p:sp>
        <p:nvSpPr>
          <p:cNvPr id="369"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Kommen wir nun zu dem Teil vom Computer, den sowieso jeder kennt: Das Gehäuse.</a:t>
            </a:r>
            <a:endParaRPr b="0" lang="de-DE" sz="2000" spc="-1" strike="noStrike">
              <a:latin typeface="Arial"/>
            </a:endParaRPr>
          </a:p>
          <a:p>
            <a:r>
              <a:rPr b="0" lang="de-DE" sz="2000" spc="-1" strike="noStrike">
                <a:latin typeface="Arial"/>
              </a:rPr>
              <a:t>Man kann theoretisch noch so billige Hardware haben, doch solange man ein schickes Gehäuse hat, denkt jeder es handle sich um einen Top-PC. (Andersherum natürlich genauso.)</a:t>
            </a:r>
            <a:endParaRPr b="0" lang="de-DE" sz="2000" spc="-1" strike="noStrike">
              <a:latin typeface="Arial"/>
            </a:endParaRPr>
          </a:p>
          <a:p>
            <a:r>
              <a:rPr b="0" lang="de-DE" sz="2000" spc="-1" strike="noStrike">
                <a:latin typeface="Arial"/>
              </a:rPr>
              <a:t>Bei der Wahl des Gehäuses gibt es eigentlich nur die Beeinträchtigung der Größe, und des Luftstroms (wichtig bei leistungsstarken PCs) ansonsten ist nur der Geschmack und das Budget des Käufers ausschlaggebend.</a:t>
            </a:r>
            <a:endParaRPr b="0" lang="de-DE" sz="2000" spc="-1" strike="noStrike">
              <a:latin typeface="Arial"/>
            </a:endParaRPr>
          </a:p>
          <a:p>
            <a:r>
              <a:rPr b="0" lang="de-DE" sz="2000" spc="-1" strike="noStrike">
                <a:latin typeface="Arial"/>
              </a:rPr>
              <a:t>Heute bekommt man Computer-Gehäuse nämlich in allen Farben und Formen </a:t>
            </a:r>
            <a:r>
              <a:rPr b="1" lang="de-DE" sz="2000" spc="-1" strike="noStrike">
                <a:latin typeface="Arial"/>
              </a:rPr>
              <a:t>*klick*</a:t>
            </a:r>
            <a:r>
              <a:rPr b="0" lang="de-DE" sz="2000" spc="-1" strike="noStrike">
                <a:latin typeface="Arial"/>
              </a:rPr>
              <a:t>: Mit Seitenfenster, klein und kompakt oder groß und monströs, komplett aus Metall oder auch </a:t>
            </a:r>
            <a:r>
              <a:rPr b="1" lang="de-DE" sz="2000" spc="-1" strike="noStrike">
                <a:latin typeface="Arial"/>
              </a:rPr>
              <a:t>*klick* </a:t>
            </a:r>
            <a:r>
              <a:rPr b="0" lang="de-DE" sz="2000" spc="-1" strike="noStrike">
                <a:latin typeface="Arial"/>
              </a:rPr>
              <a:t>komplett aus Glas, besonders leise oder mit besonders viel RGB, eigentlich gibt es keine Grenzen mehr.</a:t>
            </a:r>
            <a:endParaRPr b="0" lang="de-DE" sz="2000" spc="-1" strike="noStrike">
              <a:latin typeface="Arial"/>
            </a:endParaRPr>
          </a:p>
          <a:p>
            <a:r>
              <a:rPr b="0" lang="de-DE" sz="2000" spc="-1" strike="noStrike">
                <a:latin typeface="Arial"/>
              </a:rPr>
              <a:t> </a:t>
            </a:r>
            <a:r>
              <a:rPr b="1" lang="de-DE" sz="2000" spc="-1" strike="noStrike">
                <a:latin typeface="Arial"/>
              </a:rPr>
              <a:t>*klick* </a:t>
            </a:r>
            <a:r>
              <a:rPr b="0" lang="de-DE" sz="2000" spc="-1" strike="noStrike">
                <a:latin typeface="Arial"/>
              </a:rPr>
              <a:t>Dennoch: Durch das Gehäuse wird der fertige PC nur durch die Menge des Luftstroms beeinflusst.</a:t>
            </a:r>
            <a:endParaRPr b="0" lang="de-DE" sz="2000" spc="-1" strike="noStrike">
              <a:latin typeface="Arial"/>
            </a:endParaRPr>
          </a:p>
          <a:p>
            <a:endParaRPr b="0" lang="de-DE" sz="2000" spc="-1" strike="noStrike">
              <a:latin typeface="Arial"/>
            </a:endParaRPr>
          </a:p>
        </p:txBody>
      </p:sp>
      <p:sp>
        <p:nvSpPr>
          <p:cNvPr id="370" name="TextShape 3"/>
          <p:cNvSpPr txBox="1"/>
          <p:nvPr/>
        </p:nvSpPr>
        <p:spPr>
          <a:xfrm>
            <a:off x="3884760" y="8685360"/>
            <a:ext cx="2971440" cy="456840"/>
          </a:xfrm>
          <a:prstGeom prst="rect">
            <a:avLst/>
          </a:prstGeom>
          <a:noFill/>
          <a:ln>
            <a:noFill/>
          </a:ln>
        </p:spPr>
        <p:txBody>
          <a:bodyPr anchor="b"/>
          <a:p>
            <a:pPr algn="r">
              <a:lnSpc>
                <a:spcPct val="100000"/>
              </a:lnSpc>
            </a:pPr>
            <a:fld id="{AEF04CB0-7EE3-4244-983E-C996188A50EB}"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1143000" y="685800"/>
            <a:ext cx="4571640" cy="3428640"/>
          </a:xfrm>
          <a:prstGeom prst="rect">
            <a:avLst/>
          </a:prstGeom>
        </p:spPr>
      </p:sp>
      <p:sp>
        <p:nvSpPr>
          <p:cNvPr id="279" name="PlaceHolder 2"/>
          <p:cNvSpPr>
            <a:spLocks noGrp="1"/>
          </p:cNvSpPr>
          <p:nvPr>
            <p:ph type="body"/>
          </p:nvPr>
        </p:nvSpPr>
        <p:spPr>
          <a:xfrm>
            <a:off x="685800" y="4343400"/>
            <a:ext cx="5486040" cy="4114440"/>
          </a:xfrm>
          <a:prstGeom prst="rect">
            <a:avLst/>
          </a:prstGeom>
        </p:spPr>
        <p:txBody>
          <a:bodyPr>
            <a:normAutofit/>
          </a:bodyPr>
          <a:p>
            <a:r>
              <a:rPr b="0" lang="de-DE" sz="1200" spc="-1" strike="noStrike">
                <a:solidFill>
                  <a:srgbClr val="000000"/>
                </a:solidFill>
                <a:latin typeface="+mn-lt"/>
                <a:ea typeface="+mn-ea"/>
              </a:rPr>
              <a:t>Mainboards sind in verschiedenen Größen erhältlich, dabei ist der Standard ATX.</a:t>
            </a:r>
            <a:endParaRPr b="0" lang="de-DE" sz="1200" spc="-1" strike="noStrike">
              <a:latin typeface="Arial"/>
            </a:endParaRPr>
          </a:p>
          <a:p>
            <a:r>
              <a:rPr b="0" lang="de-DE" sz="1200" spc="-1" strike="noStrike">
                <a:solidFill>
                  <a:srgbClr val="000000"/>
                </a:solidFill>
                <a:latin typeface="+mn-lt"/>
                <a:ea typeface="+mn-ea"/>
              </a:rPr>
              <a:t>Doch für kompakte Systeme kommen immer häufiger kleinere Mainboards in Einsatz.</a:t>
            </a:r>
            <a:endParaRPr b="0" lang="de-DE" sz="1200" spc="-1" strike="noStrike">
              <a:latin typeface="Arial"/>
            </a:endParaRPr>
          </a:p>
          <a:p>
            <a:r>
              <a:rPr b="0" lang="de-DE" sz="1200" spc="-1" strike="noStrike">
                <a:solidFill>
                  <a:srgbClr val="000000"/>
                </a:solidFill>
                <a:latin typeface="+mn-lt"/>
                <a:ea typeface="+mn-ea"/>
              </a:rPr>
              <a:t>Diese bieten weniger Anschlüsse, reichen jedoch für die meisten Einsatzgebiete (z. B. Barebones / Office PCs) völlig aus.</a:t>
            </a:r>
            <a:endParaRPr b="0" lang="de-DE" sz="1200" spc="-1" strike="noStrike">
              <a:latin typeface="Arial"/>
            </a:endParaRPr>
          </a:p>
          <a:p>
            <a:endParaRPr b="0" lang="de-DE" sz="1200" spc="-1" strike="noStrike">
              <a:latin typeface="Arial"/>
            </a:endParaRPr>
          </a:p>
        </p:txBody>
      </p:sp>
      <p:sp>
        <p:nvSpPr>
          <p:cNvPr id="280" name="TextShape 3"/>
          <p:cNvSpPr txBox="1"/>
          <p:nvPr/>
        </p:nvSpPr>
        <p:spPr>
          <a:xfrm>
            <a:off x="3884760" y="8685360"/>
            <a:ext cx="2971440" cy="456840"/>
          </a:xfrm>
          <a:prstGeom prst="rect">
            <a:avLst/>
          </a:prstGeom>
          <a:noFill/>
          <a:ln>
            <a:noFill/>
          </a:ln>
        </p:spPr>
        <p:txBody>
          <a:bodyPr anchor="b"/>
          <a:p>
            <a:pPr algn="r">
              <a:lnSpc>
                <a:spcPct val="100000"/>
              </a:lnSpc>
            </a:pPr>
            <a:fld id="{7D05D7B3-5E31-492F-BDE9-2794C485D876}"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1143000" y="685800"/>
            <a:ext cx="4571640" cy="3428640"/>
          </a:xfrm>
          <a:prstGeom prst="rect">
            <a:avLst/>
          </a:prstGeom>
        </p:spPr>
      </p:sp>
      <p:sp>
        <p:nvSpPr>
          <p:cNvPr id="282" name="PlaceHolder 2"/>
          <p:cNvSpPr>
            <a:spLocks noGrp="1"/>
          </p:cNvSpPr>
          <p:nvPr>
            <p:ph type="body"/>
          </p:nvPr>
        </p:nvSpPr>
        <p:spPr>
          <a:xfrm>
            <a:off x="685800" y="4343400"/>
            <a:ext cx="5486040" cy="4114440"/>
          </a:xfrm>
          <a:prstGeom prst="rect">
            <a:avLst/>
          </a:prstGeom>
        </p:spPr>
        <p:txBody>
          <a:bodyPr>
            <a:normAutofit/>
          </a:bodyPr>
          <a:p>
            <a:r>
              <a:rPr b="0" lang="de-DE" sz="1200" spc="-1" strike="noStrike">
                <a:solidFill>
                  <a:srgbClr val="000000"/>
                </a:solidFill>
                <a:latin typeface="+mn-lt"/>
                <a:ea typeface="+mn-ea"/>
              </a:rPr>
              <a:t>Die wohl wichtigste Komponente des Computers ist der </a:t>
            </a:r>
            <a:r>
              <a:rPr b="1" lang="de-DE" sz="1200" spc="-1" strike="noStrike">
                <a:solidFill>
                  <a:srgbClr val="000000"/>
                </a:solidFill>
                <a:latin typeface="+mn-lt"/>
                <a:ea typeface="+mn-ea"/>
              </a:rPr>
              <a:t>Prozessor </a:t>
            </a:r>
            <a:r>
              <a:rPr b="0" lang="de-DE" sz="1200" spc="-1" strike="noStrike">
                <a:solidFill>
                  <a:srgbClr val="000000"/>
                </a:solidFill>
                <a:latin typeface="+mn-lt"/>
                <a:ea typeface="+mn-ea"/>
              </a:rPr>
              <a:t>(CPU, Central Processing Unit). </a:t>
            </a:r>
            <a:endParaRPr b="0" lang="de-DE" sz="1200" spc="-1" strike="noStrike">
              <a:latin typeface="Arial"/>
            </a:endParaRPr>
          </a:p>
          <a:p>
            <a:r>
              <a:rPr b="0" lang="de-DE" sz="1200" spc="-1" strike="noStrike">
                <a:solidFill>
                  <a:srgbClr val="000000"/>
                </a:solidFill>
                <a:latin typeface="+mn-lt"/>
                <a:ea typeface="+mn-ea"/>
              </a:rPr>
              <a:t>Er ist das Gehirn des Computers, ohne ihn würde nichts funktionieren. Prozessoren sind in den vergangenen Jahren immer komplexer und schneller geworden.</a:t>
            </a:r>
            <a:endParaRPr b="0" lang="de-DE" sz="1200" spc="-1" strike="noStrike">
              <a:latin typeface="Arial"/>
            </a:endParaRPr>
          </a:p>
          <a:p>
            <a:r>
              <a:rPr b="0" lang="de-DE" sz="1200" spc="-1" strike="noStrike">
                <a:solidFill>
                  <a:srgbClr val="000000"/>
                </a:solidFill>
                <a:latin typeface="+mn-lt"/>
                <a:ea typeface="+mn-ea"/>
              </a:rPr>
              <a:t>Die CPU ist vom Prinzip her mit einem Motor zu vergleichen. Der Prozessor hält alles am laufen: Das Betriebssystem, die Programme, und alles andere, was mit dem PC zu tun hat.</a:t>
            </a:r>
            <a:endParaRPr b="0" lang="de-DE" sz="1200" spc="-1" strike="noStrike">
              <a:latin typeface="Arial"/>
            </a:endParaRPr>
          </a:p>
          <a:p>
            <a:r>
              <a:rPr b="0" lang="de-DE" sz="1200" spc="-1" strike="noStrike">
                <a:solidFill>
                  <a:srgbClr val="000000"/>
                </a:solidFill>
                <a:latin typeface="+mn-lt"/>
                <a:ea typeface="+mn-ea"/>
              </a:rPr>
              <a:t>Ein moderner Prozessor führt bis zu drei Milliarden Operationen, also Rechenprozesse, in der Sekunde durch. </a:t>
            </a:r>
            <a:endParaRPr b="0" lang="de-DE" sz="1200" spc="-1" strike="noStrike">
              <a:latin typeface="Arial"/>
            </a:endParaRPr>
          </a:p>
          <a:p>
            <a:r>
              <a:rPr b="0" lang="de-DE" sz="1200" spc="-1" strike="noStrike">
                <a:solidFill>
                  <a:srgbClr val="000000"/>
                </a:solidFill>
                <a:latin typeface="+mn-lt"/>
                <a:ea typeface="+mn-ea"/>
              </a:rPr>
              <a:t>Der Prozessor setzt sich grundlegend aus Kernen, dem Grafikchip und dem Controller zusammen.</a:t>
            </a:r>
            <a:endParaRPr b="0" lang="de-DE" sz="1200" spc="-1" strike="noStrike">
              <a:latin typeface="Arial"/>
            </a:endParaRPr>
          </a:p>
          <a:p>
            <a:r>
              <a:rPr b="0" lang="de-DE" sz="1200" spc="-1" strike="noStrike">
                <a:solidFill>
                  <a:srgbClr val="000000"/>
                </a:solidFill>
                <a:latin typeface="+mn-lt"/>
                <a:ea typeface="+mn-ea"/>
              </a:rPr>
              <a:t>Außerdem gibt es einen kleinen Zwischenspeicher (Cache; meistens mehrere „Ebenen“), von dem die Kerne blitzschnell die Daten abrufen können, die unmittelbar für die Ausführung von Programmen benötigt werden.</a:t>
            </a:r>
            <a:endParaRPr b="0" lang="de-DE" sz="1200" spc="-1" strike="noStrike">
              <a:latin typeface="Arial"/>
            </a:endParaRPr>
          </a:p>
        </p:txBody>
      </p:sp>
      <p:sp>
        <p:nvSpPr>
          <p:cNvPr id="283" name="TextShape 3"/>
          <p:cNvSpPr txBox="1"/>
          <p:nvPr/>
        </p:nvSpPr>
        <p:spPr>
          <a:xfrm>
            <a:off x="3884760" y="8685360"/>
            <a:ext cx="2971440" cy="456840"/>
          </a:xfrm>
          <a:prstGeom prst="rect">
            <a:avLst/>
          </a:prstGeom>
          <a:noFill/>
          <a:ln>
            <a:noFill/>
          </a:ln>
        </p:spPr>
        <p:txBody>
          <a:bodyPr anchor="b"/>
          <a:p>
            <a:pPr algn="r">
              <a:lnSpc>
                <a:spcPct val="100000"/>
              </a:lnSpc>
            </a:pPr>
            <a:fld id="{C388CE3D-430E-41F2-B478-9C778CB1D238}"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1143000" y="685800"/>
            <a:ext cx="4571640" cy="3428640"/>
          </a:xfrm>
          <a:prstGeom prst="rect">
            <a:avLst/>
          </a:prstGeom>
        </p:spPr>
      </p:sp>
      <p:sp>
        <p:nvSpPr>
          <p:cNvPr id="285"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Doch wo kommt der Prozessor hin? Hier kommen wir zum Sockel.</a:t>
            </a:r>
            <a:endParaRPr b="0" lang="de-DE" sz="2000" spc="-1" strike="noStrike">
              <a:latin typeface="Arial"/>
            </a:endParaRPr>
          </a:p>
          <a:p>
            <a:r>
              <a:rPr b="0" lang="de-DE" sz="2000" spc="-1" strike="noStrike">
                <a:latin typeface="Arial"/>
              </a:rPr>
              <a:t>Der CPU-Sockel ist sozusagen der „Halter“ für den Prozessor, und sorgt dafür, dass der Prozessor mit Strom und Daten versorgt wird.</a:t>
            </a:r>
            <a:endParaRPr b="0" lang="de-DE" sz="2000" spc="-1" strike="noStrike">
              <a:latin typeface="Arial"/>
            </a:endParaRPr>
          </a:p>
          <a:p>
            <a:r>
              <a:rPr b="0" lang="de-DE" sz="2000" spc="-1" strike="noStrike">
                <a:latin typeface="Arial"/>
              </a:rPr>
              <a:t>Die meisten CPUs sind nur mit </a:t>
            </a:r>
            <a:r>
              <a:rPr b="0" i="1" lang="de-DE" sz="2000" spc="-1" strike="noStrike">
                <a:latin typeface="Arial"/>
              </a:rPr>
              <a:t>einem </a:t>
            </a:r>
            <a:r>
              <a:rPr b="0" lang="de-DE" sz="2000" spc="-1" strike="noStrike">
                <a:latin typeface="Arial"/>
              </a:rPr>
              <a:t>speziellen Mainboard-Sockel kompatibel.</a:t>
            </a:r>
            <a:endParaRPr b="0" lang="de-DE" sz="2000" spc="-1" strike="noStrike">
              <a:latin typeface="Arial"/>
            </a:endParaRPr>
          </a:p>
          <a:p>
            <a:r>
              <a:rPr b="0" lang="de-DE" sz="2000" spc="-1" strike="noStrike">
                <a:latin typeface="Arial"/>
              </a:rPr>
              <a:t>Intel CPUs nutzen LGA = LandGridArray, </a:t>
            </a:r>
            <a:r>
              <a:rPr b="1" lang="de-DE" sz="2000" spc="-1" strike="noStrike">
                <a:latin typeface="Arial"/>
              </a:rPr>
              <a:t>*klick*</a:t>
            </a:r>
            <a:r>
              <a:rPr b="0" lang="de-DE" sz="2000" spc="-1" strike="noStrike">
                <a:latin typeface="Arial"/>
              </a:rPr>
              <a:t> während die meisten AMD CPUs PGA = PinGridArray benutzen.</a:t>
            </a:r>
            <a:endParaRPr b="0" lang="de-DE" sz="2000" spc="-1" strike="noStrike">
              <a:latin typeface="Arial"/>
            </a:endParaRPr>
          </a:p>
          <a:p>
            <a:r>
              <a:rPr b="0" lang="de-DE" sz="2000" spc="-1" strike="noStrike">
                <a:latin typeface="Arial"/>
              </a:rPr>
              <a:t>Bei LGA sind die Pins auf dem Mainboard, also ist der Prozessor nur mit kleinen Kontaktplättchen ausgestattet.</a:t>
            </a:r>
            <a:endParaRPr b="0" lang="de-DE" sz="2000" spc="-1" strike="noStrike">
              <a:latin typeface="Arial"/>
            </a:endParaRPr>
          </a:p>
          <a:p>
            <a:r>
              <a:rPr b="0" lang="de-DE" sz="2000" spc="-1" strike="noStrike">
                <a:latin typeface="Arial"/>
              </a:rPr>
              <a:t>Bei PGA sind die Pins auf dem Prozessor selbst, also ist der Sockel im Prinzip nur ein durchlöchertes Quadrat. </a:t>
            </a:r>
            <a:r>
              <a:rPr b="1" lang="de-DE" sz="2000" spc="-1" strike="noStrike">
                <a:latin typeface="Arial"/>
              </a:rPr>
              <a:t>*klick*</a:t>
            </a:r>
            <a:endParaRPr b="0" lang="de-DE" sz="2000" spc="-1" strike="noStrike">
              <a:latin typeface="Arial"/>
            </a:endParaRPr>
          </a:p>
          <a:p>
            <a:r>
              <a:rPr b="0" lang="de-DE" sz="2000" spc="-1" strike="noStrike">
                <a:latin typeface="Arial"/>
              </a:rPr>
              <a:t>LGA hat gegenüber PGA den Vorteil, dass der Prozessor selbst (bzw. die Pins) weniger schnell beschädigt werden.</a:t>
            </a:r>
            <a:endParaRPr b="0" lang="de-DE" sz="2000" spc="-1" strike="noStrike">
              <a:latin typeface="Arial"/>
            </a:endParaRPr>
          </a:p>
          <a:p>
            <a:r>
              <a:rPr b="0" lang="de-DE" sz="2000" spc="-1" strike="noStrike">
                <a:latin typeface="Arial"/>
              </a:rPr>
              <a:t>Die Zahl hinter LGA [Intel] (1151, 1156, 2011, …) steht einfach für die Anzahl der Pins.</a:t>
            </a:r>
            <a:endParaRPr b="0" lang="de-DE" sz="2000" spc="-1" strike="noStrike">
              <a:latin typeface="Arial"/>
            </a:endParaRPr>
          </a:p>
          <a:p>
            <a:r>
              <a:rPr b="0" lang="de-DE" sz="2000" spc="-1" strike="noStrike">
                <a:latin typeface="Arial"/>
              </a:rPr>
              <a:t>Aber warum werden so viele Pins benötigt?</a:t>
            </a:r>
            <a:br/>
            <a:r>
              <a:rPr b="0" lang="de-DE" sz="2000" spc="-1" strike="noStrike">
                <a:latin typeface="Arial"/>
              </a:rPr>
              <a:t>Eigentlich nur, damit der Prozessor mit gleichmäßigem Strom und Datenfluss versorgt wird. Selbst aktuelle Prozessoren würden in der Theorie mit rund der Hälfte an Pins auskommen.</a:t>
            </a:r>
            <a:endParaRPr b="0" lang="de-DE" sz="2000" spc="-1" strike="noStrike">
              <a:latin typeface="Arial"/>
            </a:endParaRPr>
          </a:p>
          <a:p>
            <a:r>
              <a:rPr b="0" lang="de-DE" sz="2000" spc="-1" strike="noStrike">
                <a:latin typeface="Arial"/>
              </a:rPr>
              <a:t>Wie wird ein Prozessor installiert? (</a:t>
            </a:r>
            <a:r>
              <a:rPr b="0" lang="de-DE" sz="2000" spc="-1" strike="noStrike">
                <a:latin typeface="Wingdings"/>
              </a:rPr>
              <a:t> zeigen, langsam rein, usw.)</a:t>
            </a:r>
            <a:endParaRPr b="0" lang="de-DE" sz="2000" spc="-1" strike="noStrike">
              <a:latin typeface="Arial"/>
            </a:endParaRPr>
          </a:p>
        </p:txBody>
      </p:sp>
      <p:sp>
        <p:nvSpPr>
          <p:cNvPr id="286" name="TextShape 3"/>
          <p:cNvSpPr txBox="1"/>
          <p:nvPr/>
        </p:nvSpPr>
        <p:spPr>
          <a:xfrm>
            <a:off x="3884760" y="8685360"/>
            <a:ext cx="2971440" cy="456840"/>
          </a:xfrm>
          <a:prstGeom prst="rect">
            <a:avLst/>
          </a:prstGeom>
          <a:noFill/>
          <a:ln>
            <a:noFill/>
          </a:ln>
        </p:spPr>
        <p:txBody>
          <a:bodyPr anchor="b"/>
          <a:p>
            <a:pPr algn="r">
              <a:lnSpc>
                <a:spcPct val="100000"/>
              </a:lnSpc>
            </a:pPr>
            <a:fld id="{1BDD4988-4B17-44BC-9F6C-67E96670F7DA}"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1143000" y="685800"/>
            <a:ext cx="4571640" cy="3428640"/>
          </a:xfrm>
          <a:prstGeom prst="rect">
            <a:avLst/>
          </a:prstGeom>
        </p:spPr>
      </p:sp>
      <p:sp>
        <p:nvSpPr>
          <p:cNvPr id="288"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Doch zurück zur Funktion vom Prozessor:</a:t>
            </a:r>
            <a:endParaRPr b="0" lang="de-DE" sz="2000" spc="-1" strike="noStrike">
              <a:latin typeface="Arial"/>
            </a:endParaRPr>
          </a:p>
          <a:p>
            <a:r>
              <a:rPr b="0" lang="de-DE" sz="2000" spc="-1" strike="noStrike">
                <a:latin typeface="Arial"/>
              </a:rPr>
              <a:t>Der Cache ist ein kleiner, sehr schneller Zwischenspeicher im Prozessor, der dafür sorgt, dass der Prozessor schnellstmöglich auf bald benötigte Daten zugreifen kann.</a:t>
            </a:r>
            <a:endParaRPr b="0" lang="de-DE" sz="2000" spc="-1" strike="noStrike">
              <a:latin typeface="Arial"/>
            </a:endParaRPr>
          </a:p>
          <a:p>
            <a:r>
              <a:rPr b="0" lang="de-DE" sz="2000" spc="-1" strike="noStrike">
                <a:latin typeface="Arial"/>
              </a:rPr>
              <a:t>Der Cache „rät“ was der Prozessor als nächstes für Daten braucht, und nimmt sich diese schon vor dem Rechenprozess aus dem RAM, sodass der Prozessor sofort darauf zugreifen kann. Bei diesem „Rateprozess“ haben aktuelle Prozessoren eine Erfolgsrate von über 85%. (evtl. </a:t>
            </a:r>
            <a:r>
              <a:rPr b="0" lang="de-DE" sz="2000" spc="-1" strike="noStrike">
                <a:latin typeface="Wingdings"/>
              </a:rPr>
              <a:t> Bild Beispiel)</a:t>
            </a:r>
            <a:endParaRPr b="0" lang="de-DE" sz="2000" spc="-1" strike="noStrike">
              <a:latin typeface="Arial"/>
            </a:endParaRPr>
          </a:p>
          <a:p>
            <a:r>
              <a:rPr b="0" lang="de-DE" sz="2000" spc="-1" strike="noStrike">
                <a:latin typeface="Wingdings"/>
              </a:rPr>
              <a:t>Von Cache-Misses spricht man, wenn der Chache falsch rät, also wenn er sich die Daten direkt beim Rechenprozess erst wieder aus dem Arbeitsspeicher ziehen muss, was sehr viel Zeit verbraucht.</a:t>
            </a:r>
            <a:endParaRPr b="0" lang="de-DE" sz="2000" spc="-1" strike="noStrike">
              <a:latin typeface="Arial"/>
            </a:endParaRPr>
          </a:p>
          <a:p>
            <a:r>
              <a:rPr b="0" lang="de-DE" sz="2000" spc="-1" strike="noStrike">
                <a:latin typeface="Wingdings"/>
              </a:rPr>
              <a:t>Um die Geschwindigkeiten noch etwas besser zu veranschaulichen, hier ein Beispiel:</a:t>
            </a:r>
            <a:endParaRPr b="0" lang="de-DE" sz="2000" spc="-1" strike="noStrike">
              <a:latin typeface="Arial"/>
            </a:endParaRPr>
          </a:p>
          <a:p>
            <a:r>
              <a:rPr b="0" lang="de-DE" sz="2000" spc="-1" strike="noStrike">
                <a:latin typeface="Wingdings"/>
              </a:rPr>
              <a:t>Wenn man sich den PC als „Hand“ Vorstellt, die etwas mit einem Werkzeug arbeiten muss, ist der Hammer der Prozessor, der Werkzeuggürtel der Cache, der Werkzeugkoffer der RAM (gleich mehr), der Truck die Festplatte, das Internet der Baumarkt.</a:t>
            </a:r>
            <a:endParaRPr b="0" lang="de-DE" sz="2000" spc="-1" strike="noStrike">
              <a:latin typeface="Arial"/>
            </a:endParaRPr>
          </a:p>
          <a:p>
            <a:endParaRPr b="0" lang="de-DE" sz="2000" spc="-1" strike="noStrike">
              <a:latin typeface="Arial"/>
            </a:endParaRPr>
          </a:p>
        </p:txBody>
      </p:sp>
      <p:sp>
        <p:nvSpPr>
          <p:cNvPr id="289" name="TextShape 3"/>
          <p:cNvSpPr txBox="1"/>
          <p:nvPr/>
        </p:nvSpPr>
        <p:spPr>
          <a:xfrm>
            <a:off x="3884760" y="8685360"/>
            <a:ext cx="2971440" cy="456840"/>
          </a:xfrm>
          <a:prstGeom prst="rect">
            <a:avLst/>
          </a:prstGeom>
          <a:noFill/>
          <a:ln>
            <a:noFill/>
          </a:ln>
        </p:spPr>
        <p:txBody>
          <a:bodyPr anchor="b"/>
          <a:p>
            <a:pPr algn="r">
              <a:lnSpc>
                <a:spcPct val="100000"/>
              </a:lnSpc>
            </a:pPr>
            <a:fld id="{BC084B8A-6A93-4327-936F-A565B0CC494A}"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1143000" y="685800"/>
            <a:ext cx="4571640" cy="3428640"/>
          </a:xfrm>
          <a:prstGeom prst="rect">
            <a:avLst/>
          </a:prstGeom>
        </p:spPr>
      </p:sp>
      <p:sp>
        <p:nvSpPr>
          <p:cNvPr id="291" name="PlaceHolder 2"/>
          <p:cNvSpPr>
            <a:spLocks noGrp="1"/>
          </p:cNvSpPr>
          <p:nvPr>
            <p:ph type="body"/>
          </p:nvPr>
        </p:nvSpPr>
        <p:spPr>
          <a:xfrm>
            <a:off x="685800" y="4343400"/>
            <a:ext cx="5486040" cy="4114440"/>
          </a:xfrm>
          <a:prstGeom prst="rect">
            <a:avLst/>
          </a:prstGeom>
        </p:spPr>
        <p:txBody>
          <a:bodyPr>
            <a:normAutofit/>
          </a:bodyPr>
          <a:p>
            <a:r>
              <a:rPr b="0" lang="de-DE" sz="2000" spc="-1" strike="noStrike">
                <a:latin typeface="Arial"/>
              </a:rPr>
              <a:t>Doch um überhaupt etwas berechnen zu können, braucht ein Prozessor Kerne:</a:t>
            </a:r>
            <a:endParaRPr b="0" lang="de-DE" sz="2000" spc="-1" strike="noStrike">
              <a:latin typeface="Arial"/>
            </a:endParaRPr>
          </a:p>
          <a:p>
            <a:r>
              <a:rPr b="0" lang="de-DE" sz="2000" spc="-1" strike="noStrike">
                <a:latin typeface="Arial"/>
              </a:rPr>
              <a:t>Die CPU-Cores sind sozusagen die Recheneinheiten des Prozessors.</a:t>
            </a:r>
            <a:endParaRPr b="0" lang="de-DE" sz="2000" spc="-1" strike="noStrike">
              <a:latin typeface="Arial"/>
            </a:endParaRPr>
          </a:p>
          <a:p>
            <a:r>
              <a:rPr b="0" lang="de-DE" sz="2000" spc="-1" strike="noStrike">
                <a:latin typeface="Arial"/>
              </a:rPr>
              <a:t>Dabei übernimmt ein Prozessorkern eine Aufgabe zur Zeit, doch dies geschieht sehr schnell hintereinander.</a:t>
            </a:r>
            <a:endParaRPr b="0" lang="de-DE" sz="2000" spc="-1" strike="noStrike">
              <a:latin typeface="Arial"/>
            </a:endParaRPr>
          </a:p>
          <a:p>
            <a:r>
              <a:rPr b="0" lang="de-DE" sz="2000" spc="-1" strike="noStrike">
                <a:latin typeface="Arial"/>
              </a:rPr>
              <a:t>(</a:t>
            </a:r>
            <a:r>
              <a:rPr b="0" lang="de-DE" sz="2000" spc="-1" strike="noStrike">
                <a:latin typeface="Wingdings"/>
              </a:rPr>
              <a:t> Beispiel Rechenaufgabe): </a:t>
            </a:r>
            <a:r>
              <a:rPr b="1" lang="de-DE" sz="2000" spc="-1" strike="noStrike">
                <a:latin typeface="Wingdings"/>
              </a:rPr>
              <a:t>*klick* xxx *klick* xxx *klick*</a:t>
            </a:r>
            <a:endParaRPr b="0" lang="de-DE" sz="2000" spc="-1" strike="noStrike">
              <a:latin typeface="Arial"/>
            </a:endParaRPr>
          </a:p>
          <a:p>
            <a:endParaRPr b="0" lang="de-DE" sz="2000" spc="-1" strike="noStrike">
              <a:latin typeface="Arial"/>
            </a:endParaRPr>
          </a:p>
        </p:txBody>
      </p:sp>
      <p:sp>
        <p:nvSpPr>
          <p:cNvPr id="292" name="TextShape 3"/>
          <p:cNvSpPr txBox="1"/>
          <p:nvPr/>
        </p:nvSpPr>
        <p:spPr>
          <a:xfrm>
            <a:off x="3884760" y="8685360"/>
            <a:ext cx="2971440" cy="456840"/>
          </a:xfrm>
          <a:prstGeom prst="rect">
            <a:avLst/>
          </a:prstGeom>
          <a:noFill/>
          <a:ln>
            <a:noFill/>
          </a:ln>
        </p:spPr>
        <p:txBody>
          <a:bodyPr anchor="b"/>
          <a:p>
            <a:pPr algn="r">
              <a:lnSpc>
                <a:spcPct val="100000"/>
              </a:lnSpc>
            </a:pPr>
            <a:fld id="{4C71A2A5-4DCC-4F59-83A3-349957ABB7B4}"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1143000" y="685800"/>
            <a:ext cx="4571640" cy="3428640"/>
          </a:xfrm>
          <a:prstGeom prst="rect">
            <a:avLst/>
          </a:prstGeom>
        </p:spPr>
      </p:sp>
      <p:sp>
        <p:nvSpPr>
          <p:cNvPr id="294"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de-DE" sz="2000" spc="-1" strike="noStrike">
                <a:latin typeface="Arial"/>
              </a:rPr>
              <a:t>Wenn es an die Anzahl der Rechenkerne geht, gibt es bei modernen Prozessoren noch eine Besonderheit:</a:t>
            </a:r>
            <a:endParaRPr b="0" lang="de-DE" sz="2000" spc="-1" strike="noStrike">
              <a:latin typeface="Arial"/>
            </a:endParaRPr>
          </a:p>
          <a:p>
            <a:pPr marL="216000" indent="-216000">
              <a:lnSpc>
                <a:spcPct val="100000"/>
              </a:lnSpc>
            </a:pPr>
            <a:r>
              <a:rPr b="0" lang="de-DE" sz="2000" spc="-1" strike="noStrike">
                <a:latin typeface="Arial"/>
              </a:rPr>
              <a:t>Wenn Prozessoren das sogenannte „Hyperthreading“ unterstützen, werdet ihr nicht nur die „normale“ Anzahl der Kerne im System finden, sondern die doppelte Anzahl.</a:t>
            </a:r>
            <a:endParaRPr b="0" lang="de-DE" sz="2000" spc="-1" strike="noStrike">
              <a:latin typeface="Arial"/>
            </a:endParaRPr>
          </a:p>
          <a:p>
            <a:pPr marL="216000" indent="-216000">
              <a:lnSpc>
                <a:spcPct val="100000"/>
              </a:lnSpc>
            </a:pPr>
            <a:r>
              <a:rPr b="0" lang="de-DE" sz="2000" spc="-1" strike="noStrike">
                <a:latin typeface="Arial"/>
              </a:rPr>
              <a:t>Doch wie funktioniert HyperThreading überhaupt?</a:t>
            </a:r>
            <a:endParaRPr b="0" lang="de-DE" sz="2000" spc="-1" strike="noStrike">
              <a:latin typeface="Arial"/>
            </a:endParaRPr>
          </a:p>
          <a:p>
            <a:pPr marL="216000" indent="-216000">
              <a:lnSpc>
                <a:spcPct val="100000"/>
              </a:lnSpc>
            </a:pPr>
            <a:r>
              <a:rPr b="0" lang="de-DE" sz="2000" spc="-1" strike="noStrike">
                <a:latin typeface="Arial"/>
              </a:rPr>
              <a:t>Wenn man sich den Prozessor als Mund vorstellt, und den Thread als Hand, hat ein Single Core Prozessor, </a:t>
            </a:r>
            <a:r>
              <a:rPr b="0" lang="de-DE" sz="2000" spc="-1" strike="noStrike">
                <a:latin typeface="Wingdings"/>
              </a:rPr>
              <a:t> erklären……….. (evtl.  Beispiel Boxen)</a:t>
            </a:r>
            <a:endParaRPr b="0" lang="de-DE" sz="2000" spc="-1" strike="noStrike">
              <a:latin typeface="Arial"/>
            </a:endParaRPr>
          </a:p>
          <a:p>
            <a:pPr marL="216000" indent="-216000">
              <a:lnSpc>
                <a:spcPct val="100000"/>
              </a:lnSpc>
            </a:pPr>
            <a:r>
              <a:rPr b="0" lang="de-DE" sz="2000" spc="-1" strike="noStrike">
                <a:latin typeface="Wingdings"/>
              </a:rPr>
              <a:t>HyperThreading sorgt sozusagen dafür, dass der Prozessor niemals „nicht“ mit Daten versorgt wird, und dass er den Datenfluss besser nutzt.</a:t>
            </a:r>
            <a:endParaRPr b="0" lang="de-DE" sz="2000" spc="-1" strike="noStrike">
              <a:latin typeface="Arial"/>
            </a:endParaRPr>
          </a:p>
          <a:p>
            <a:pPr marL="216000" indent="-216000">
              <a:lnSpc>
                <a:spcPct val="100000"/>
              </a:lnSpc>
            </a:pPr>
            <a:r>
              <a:rPr b="0" lang="de-DE" sz="2000" spc="-1" strike="noStrike">
                <a:latin typeface="Wingdings"/>
              </a:rPr>
              <a:t>Deshalb können die Hyper-Thread-Kerne auch nicht genau so gewertet werden, wie die normalen „Hardware-Kerne“.</a:t>
            </a:r>
            <a:endParaRPr b="0" lang="de-DE" sz="2000" spc="-1" strike="noStrike">
              <a:latin typeface="Arial"/>
            </a:endParaRPr>
          </a:p>
          <a:p>
            <a:pPr marL="216000" indent="-216000">
              <a:lnSpc>
                <a:spcPct val="100000"/>
              </a:lnSpc>
            </a:pPr>
            <a:r>
              <a:rPr b="0" lang="de-DE" sz="2000" spc="-1" strike="noStrike">
                <a:latin typeface="Wingdings"/>
              </a:rPr>
              <a:t>Intels, sowie AMDs Prozessoren basieren auf SMT = SimultaneousMultiThreading, doch Intels Hyper-Threading wurde speziell für die Prozessoren von Intel optimiert.</a:t>
            </a:r>
            <a:endParaRPr b="0" lang="de-DE" sz="2000" spc="-1" strike="noStrike">
              <a:latin typeface="Arial"/>
            </a:endParaRPr>
          </a:p>
          <a:p>
            <a:pPr marL="216000" indent="-216000">
              <a:lnSpc>
                <a:spcPct val="100000"/>
              </a:lnSpc>
            </a:pPr>
            <a:endParaRPr b="0" lang="de-DE" sz="2000" spc="-1" strike="noStrike">
              <a:latin typeface="Arial"/>
            </a:endParaRPr>
          </a:p>
        </p:txBody>
      </p:sp>
      <p:sp>
        <p:nvSpPr>
          <p:cNvPr id="295" name="TextShape 3"/>
          <p:cNvSpPr txBox="1"/>
          <p:nvPr/>
        </p:nvSpPr>
        <p:spPr>
          <a:xfrm>
            <a:off x="3884760" y="8685360"/>
            <a:ext cx="2971440" cy="456840"/>
          </a:xfrm>
          <a:prstGeom prst="rect">
            <a:avLst/>
          </a:prstGeom>
          <a:noFill/>
          <a:ln>
            <a:noFill/>
          </a:ln>
        </p:spPr>
        <p:txBody>
          <a:bodyPr anchor="b"/>
          <a:p>
            <a:pPr algn="r">
              <a:lnSpc>
                <a:spcPct val="100000"/>
              </a:lnSpc>
            </a:pPr>
            <a:fld id="{BA8E64D0-E78B-4EFE-A071-DEBBCB83711C}" type="slidenum">
              <a:rPr b="0" lang="de-DE" sz="1200" spc="-1" strike="noStrike">
                <a:solidFill>
                  <a:srgbClr val="000000"/>
                </a:solidFill>
                <a:latin typeface="+mn-lt"/>
                <a:ea typeface="+mn-ea"/>
              </a:rPr>
              <a:t>&lt;Foliennummer&gt;</a:t>
            </a:fld>
            <a:endParaRPr b="0" lang="de-DE"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28" name="PlaceHolder 2"/>
          <p:cNvSpPr>
            <a:spLocks noGrp="1"/>
          </p:cNvSpPr>
          <p:nvPr>
            <p:ph type="body"/>
          </p:nvPr>
        </p:nvSpPr>
        <p:spPr>
          <a:xfrm>
            <a:off x="457200" y="1600200"/>
            <a:ext cx="822924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29" name="PlaceHolder 3"/>
          <p:cNvSpPr>
            <a:spLocks noGrp="1"/>
          </p:cNvSpPr>
          <p:nvPr>
            <p:ph type="body"/>
          </p:nvPr>
        </p:nvSpPr>
        <p:spPr>
          <a:xfrm>
            <a:off x="457200" y="3834000"/>
            <a:ext cx="822924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31" name="PlaceHolder 2"/>
          <p:cNvSpPr>
            <a:spLocks noGrp="1"/>
          </p:cNvSpPr>
          <p:nvPr>
            <p:ph type="body"/>
          </p:nvPr>
        </p:nvSpPr>
        <p:spPr>
          <a:xfrm>
            <a:off x="45720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32" name="PlaceHolder 3"/>
          <p:cNvSpPr>
            <a:spLocks noGrp="1"/>
          </p:cNvSpPr>
          <p:nvPr>
            <p:ph type="body"/>
          </p:nvPr>
        </p:nvSpPr>
        <p:spPr>
          <a:xfrm>
            <a:off x="467424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33" name="PlaceHolder 4"/>
          <p:cNvSpPr>
            <a:spLocks noGrp="1"/>
          </p:cNvSpPr>
          <p:nvPr>
            <p:ph type="body"/>
          </p:nvPr>
        </p:nvSpPr>
        <p:spPr>
          <a:xfrm>
            <a:off x="457200" y="38340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34" name="PlaceHolder 5"/>
          <p:cNvSpPr>
            <a:spLocks noGrp="1"/>
          </p:cNvSpPr>
          <p:nvPr>
            <p:ph type="body"/>
          </p:nvPr>
        </p:nvSpPr>
        <p:spPr>
          <a:xfrm>
            <a:off x="4674240" y="38340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36" name="PlaceHolder 2"/>
          <p:cNvSpPr>
            <a:spLocks noGrp="1"/>
          </p:cNvSpPr>
          <p:nvPr>
            <p:ph type="body"/>
          </p:nvPr>
        </p:nvSpPr>
        <p:spPr>
          <a:xfrm>
            <a:off x="457200" y="16002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37" name="PlaceHolder 3"/>
          <p:cNvSpPr>
            <a:spLocks noGrp="1"/>
          </p:cNvSpPr>
          <p:nvPr>
            <p:ph type="body"/>
          </p:nvPr>
        </p:nvSpPr>
        <p:spPr>
          <a:xfrm>
            <a:off x="3239640" y="16002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38" name="PlaceHolder 4"/>
          <p:cNvSpPr>
            <a:spLocks noGrp="1"/>
          </p:cNvSpPr>
          <p:nvPr>
            <p:ph type="body"/>
          </p:nvPr>
        </p:nvSpPr>
        <p:spPr>
          <a:xfrm>
            <a:off x="6022080" y="16002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39" name="PlaceHolder 5"/>
          <p:cNvSpPr>
            <a:spLocks noGrp="1"/>
          </p:cNvSpPr>
          <p:nvPr>
            <p:ph type="body"/>
          </p:nvPr>
        </p:nvSpPr>
        <p:spPr>
          <a:xfrm>
            <a:off x="457200" y="38340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40" name="PlaceHolder 6"/>
          <p:cNvSpPr>
            <a:spLocks noGrp="1"/>
          </p:cNvSpPr>
          <p:nvPr>
            <p:ph type="body"/>
          </p:nvPr>
        </p:nvSpPr>
        <p:spPr>
          <a:xfrm>
            <a:off x="3239640" y="38340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41" name="PlaceHolder 7"/>
          <p:cNvSpPr>
            <a:spLocks noGrp="1"/>
          </p:cNvSpPr>
          <p:nvPr>
            <p:ph type="body"/>
          </p:nvPr>
        </p:nvSpPr>
        <p:spPr>
          <a:xfrm>
            <a:off x="6022080" y="38340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49" name="PlaceHolder 2"/>
          <p:cNvSpPr>
            <a:spLocks noGrp="1"/>
          </p:cNvSpPr>
          <p:nvPr>
            <p:ph type="subTitle"/>
          </p:nvPr>
        </p:nvSpPr>
        <p:spPr>
          <a:xfrm>
            <a:off x="457200" y="1600200"/>
            <a:ext cx="8229240" cy="4276800"/>
          </a:xfrm>
          <a:prstGeom prst="rect">
            <a:avLst/>
          </a:prstGeom>
        </p:spPr>
        <p:txBody>
          <a:bodyPr lIns="0" rIns="0" tIns="0" bIns="0" anchor="ctr"/>
          <a:p>
            <a:pPr algn="ctr"/>
            <a:endParaRPr b="0" lang="de-D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51" name="PlaceHolder 2"/>
          <p:cNvSpPr>
            <a:spLocks noGrp="1"/>
          </p:cNvSpPr>
          <p:nvPr>
            <p:ph type="body"/>
          </p:nvPr>
        </p:nvSpPr>
        <p:spPr>
          <a:xfrm>
            <a:off x="457200" y="1600200"/>
            <a:ext cx="8229240" cy="427680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53" name="PlaceHolder 2"/>
          <p:cNvSpPr>
            <a:spLocks noGrp="1"/>
          </p:cNvSpPr>
          <p:nvPr>
            <p:ph type="body"/>
          </p:nvPr>
        </p:nvSpPr>
        <p:spPr>
          <a:xfrm>
            <a:off x="457200" y="1600200"/>
            <a:ext cx="4015800" cy="4276800"/>
          </a:xfrm>
          <a:prstGeom prst="rect">
            <a:avLst/>
          </a:prstGeom>
        </p:spPr>
        <p:txBody>
          <a:bodyPr lIns="0" rIns="0" tIns="0" bIns="0">
            <a:normAutofit/>
          </a:bodyPr>
          <a:p>
            <a:endParaRPr b="0" lang="de-DE" sz="3200" spc="-1" strike="noStrike">
              <a:solidFill>
                <a:srgbClr val="d9d9d9"/>
              </a:solidFill>
              <a:latin typeface="Calibri"/>
            </a:endParaRPr>
          </a:p>
        </p:txBody>
      </p:sp>
      <p:sp>
        <p:nvSpPr>
          <p:cNvPr id="54" name="PlaceHolder 3"/>
          <p:cNvSpPr>
            <a:spLocks noGrp="1"/>
          </p:cNvSpPr>
          <p:nvPr>
            <p:ph type="body"/>
          </p:nvPr>
        </p:nvSpPr>
        <p:spPr>
          <a:xfrm>
            <a:off x="4674240" y="1600200"/>
            <a:ext cx="4015800" cy="427680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de-D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58" name="PlaceHolder 2"/>
          <p:cNvSpPr>
            <a:spLocks noGrp="1"/>
          </p:cNvSpPr>
          <p:nvPr>
            <p:ph type="body"/>
          </p:nvPr>
        </p:nvSpPr>
        <p:spPr>
          <a:xfrm>
            <a:off x="45720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59" name="PlaceHolder 3"/>
          <p:cNvSpPr>
            <a:spLocks noGrp="1"/>
          </p:cNvSpPr>
          <p:nvPr>
            <p:ph type="body"/>
          </p:nvPr>
        </p:nvSpPr>
        <p:spPr>
          <a:xfrm>
            <a:off x="4674240" y="1600200"/>
            <a:ext cx="4015800" cy="4276800"/>
          </a:xfrm>
          <a:prstGeom prst="rect">
            <a:avLst/>
          </a:prstGeom>
        </p:spPr>
        <p:txBody>
          <a:bodyPr lIns="0" rIns="0" tIns="0" bIns="0">
            <a:normAutofit/>
          </a:bodyPr>
          <a:p>
            <a:endParaRPr b="0" lang="de-DE" sz="3200" spc="-1" strike="noStrike">
              <a:solidFill>
                <a:srgbClr val="d9d9d9"/>
              </a:solidFill>
              <a:latin typeface="Calibri"/>
            </a:endParaRPr>
          </a:p>
        </p:txBody>
      </p:sp>
      <p:sp>
        <p:nvSpPr>
          <p:cNvPr id="60" name="PlaceHolder 4"/>
          <p:cNvSpPr>
            <a:spLocks noGrp="1"/>
          </p:cNvSpPr>
          <p:nvPr>
            <p:ph type="body"/>
          </p:nvPr>
        </p:nvSpPr>
        <p:spPr>
          <a:xfrm>
            <a:off x="457200" y="38340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7" name="PlaceHolder 2"/>
          <p:cNvSpPr>
            <a:spLocks noGrp="1"/>
          </p:cNvSpPr>
          <p:nvPr>
            <p:ph type="subTitle"/>
          </p:nvPr>
        </p:nvSpPr>
        <p:spPr>
          <a:xfrm>
            <a:off x="457200" y="1600200"/>
            <a:ext cx="8229240" cy="4276800"/>
          </a:xfrm>
          <a:prstGeom prst="rect">
            <a:avLst/>
          </a:prstGeom>
        </p:spPr>
        <p:txBody>
          <a:bodyPr lIns="0" rIns="0" tIns="0" bIns="0" anchor="ctr"/>
          <a:p>
            <a:pPr algn="ctr"/>
            <a:endParaRPr b="0" lang="de-D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62" name="PlaceHolder 2"/>
          <p:cNvSpPr>
            <a:spLocks noGrp="1"/>
          </p:cNvSpPr>
          <p:nvPr>
            <p:ph type="body"/>
          </p:nvPr>
        </p:nvSpPr>
        <p:spPr>
          <a:xfrm>
            <a:off x="457200" y="1600200"/>
            <a:ext cx="4015800" cy="4276800"/>
          </a:xfrm>
          <a:prstGeom prst="rect">
            <a:avLst/>
          </a:prstGeom>
        </p:spPr>
        <p:txBody>
          <a:bodyPr lIns="0" rIns="0" tIns="0" bIns="0">
            <a:normAutofit/>
          </a:bodyPr>
          <a:p>
            <a:endParaRPr b="0" lang="de-DE" sz="3200" spc="-1" strike="noStrike">
              <a:solidFill>
                <a:srgbClr val="d9d9d9"/>
              </a:solidFill>
              <a:latin typeface="Calibri"/>
            </a:endParaRPr>
          </a:p>
        </p:txBody>
      </p:sp>
      <p:sp>
        <p:nvSpPr>
          <p:cNvPr id="63" name="PlaceHolder 3"/>
          <p:cNvSpPr>
            <a:spLocks noGrp="1"/>
          </p:cNvSpPr>
          <p:nvPr>
            <p:ph type="body"/>
          </p:nvPr>
        </p:nvSpPr>
        <p:spPr>
          <a:xfrm>
            <a:off x="467424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64" name="PlaceHolder 4"/>
          <p:cNvSpPr>
            <a:spLocks noGrp="1"/>
          </p:cNvSpPr>
          <p:nvPr>
            <p:ph type="body"/>
          </p:nvPr>
        </p:nvSpPr>
        <p:spPr>
          <a:xfrm>
            <a:off x="4674240" y="38340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66" name="PlaceHolder 2"/>
          <p:cNvSpPr>
            <a:spLocks noGrp="1"/>
          </p:cNvSpPr>
          <p:nvPr>
            <p:ph type="body"/>
          </p:nvPr>
        </p:nvSpPr>
        <p:spPr>
          <a:xfrm>
            <a:off x="45720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67" name="PlaceHolder 3"/>
          <p:cNvSpPr>
            <a:spLocks noGrp="1"/>
          </p:cNvSpPr>
          <p:nvPr>
            <p:ph type="body"/>
          </p:nvPr>
        </p:nvSpPr>
        <p:spPr>
          <a:xfrm>
            <a:off x="467424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68" name="PlaceHolder 4"/>
          <p:cNvSpPr>
            <a:spLocks noGrp="1"/>
          </p:cNvSpPr>
          <p:nvPr>
            <p:ph type="body"/>
          </p:nvPr>
        </p:nvSpPr>
        <p:spPr>
          <a:xfrm>
            <a:off x="457200" y="3834000"/>
            <a:ext cx="822924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70" name="PlaceHolder 2"/>
          <p:cNvSpPr>
            <a:spLocks noGrp="1"/>
          </p:cNvSpPr>
          <p:nvPr>
            <p:ph type="body"/>
          </p:nvPr>
        </p:nvSpPr>
        <p:spPr>
          <a:xfrm>
            <a:off x="457200" y="1600200"/>
            <a:ext cx="822924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71" name="PlaceHolder 3"/>
          <p:cNvSpPr>
            <a:spLocks noGrp="1"/>
          </p:cNvSpPr>
          <p:nvPr>
            <p:ph type="body"/>
          </p:nvPr>
        </p:nvSpPr>
        <p:spPr>
          <a:xfrm>
            <a:off x="457200" y="3834000"/>
            <a:ext cx="822924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73" name="PlaceHolder 2"/>
          <p:cNvSpPr>
            <a:spLocks noGrp="1"/>
          </p:cNvSpPr>
          <p:nvPr>
            <p:ph type="body"/>
          </p:nvPr>
        </p:nvSpPr>
        <p:spPr>
          <a:xfrm>
            <a:off x="45720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74" name="PlaceHolder 3"/>
          <p:cNvSpPr>
            <a:spLocks noGrp="1"/>
          </p:cNvSpPr>
          <p:nvPr>
            <p:ph type="body"/>
          </p:nvPr>
        </p:nvSpPr>
        <p:spPr>
          <a:xfrm>
            <a:off x="467424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75" name="PlaceHolder 4"/>
          <p:cNvSpPr>
            <a:spLocks noGrp="1"/>
          </p:cNvSpPr>
          <p:nvPr>
            <p:ph type="body"/>
          </p:nvPr>
        </p:nvSpPr>
        <p:spPr>
          <a:xfrm>
            <a:off x="457200" y="38340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76" name="PlaceHolder 5"/>
          <p:cNvSpPr>
            <a:spLocks noGrp="1"/>
          </p:cNvSpPr>
          <p:nvPr>
            <p:ph type="body"/>
          </p:nvPr>
        </p:nvSpPr>
        <p:spPr>
          <a:xfrm>
            <a:off x="4674240" y="38340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78" name="PlaceHolder 2"/>
          <p:cNvSpPr>
            <a:spLocks noGrp="1"/>
          </p:cNvSpPr>
          <p:nvPr>
            <p:ph type="body"/>
          </p:nvPr>
        </p:nvSpPr>
        <p:spPr>
          <a:xfrm>
            <a:off x="457200" y="16002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79" name="PlaceHolder 3"/>
          <p:cNvSpPr>
            <a:spLocks noGrp="1"/>
          </p:cNvSpPr>
          <p:nvPr>
            <p:ph type="body"/>
          </p:nvPr>
        </p:nvSpPr>
        <p:spPr>
          <a:xfrm>
            <a:off x="3239640" y="16002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80" name="PlaceHolder 4"/>
          <p:cNvSpPr>
            <a:spLocks noGrp="1"/>
          </p:cNvSpPr>
          <p:nvPr>
            <p:ph type="body"/>
          </p:nvPr>
        </p:nvSpPr>
        <p:spPr>
          <a:xfrm>
            <a:off x="6022080" y="16002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81" name="PlaceHolder 5"/>
          <p:cNvSpPr>
            <a:spLocks noGrp="1"/>
          </p:cNvSpPr>
          <p:nvPr>
            <p:ph type="body"/>
          </p:nvPr>
        </p:nvSpPr>
        <p:spPr>
          <a:xfrm>
            <a:off x="457200" y="38340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82" name="PlaceHolder 6"/>
          <p:cNvSpPr>
            <a:spLocks noGrp="1"/>
          </p:cNvSpPr>
          <p:nvPr>
            <p:ph type="body"/>
          </p:nvPr>
        </p:nvSpPr>
        <p:spPr>
          <a:xfrm>
            <a:off x="3239640" y="38340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83" name="PlaceHolder 7"/>
          <p:cNvSpPr>
            <a:spLocks noGrp="1"/>
          </p:cNvSpPr>
          <p:nvPr>
            <p:ph type="body"/>
          </p:nvPr>
        </p:nvSpPr>
        <p:spPr>
          <a:xfrm>
            <a:off x="6022080" y="3834000"/>
            <a:ext cx="264960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9" name="PlaceHolder 2"/>
          <p:cNvSpPr>
            <a:spLocks noGrp="1"/>
          </p:cNvSpPr>
          <p:nvPr>
            <p:ph type="body"/>
          </p:nvPr>
        </p:nvSpPr>
        <p:spPr>
          <a:xfrm>
            <a:off x="457200" y="1600200"/>
            <a:ext cx="8229240" cy="427680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11" name="PlaceHolder 2"/>
          <p:cNvSpPr>
            <a:spLocks noGrp="1"/>
          </p:cNvSpPr>
          <p:nvPr>
            <p:ph type="body"/>
          </p:nvPr>
        </p:nvSpPr>
        <p:spPr>
          <a:xfrm>
            <a:off x="457200" y="1600200"/>
            <a:ext cx="4015800" cy="4276800"/>
          </a:xfrm>
          <a:prstGeom prst="rect">
            <a:avLst/>
          </a:prstGeom>
        </p:spPr>
        <p:txBody>
          <a:bodyPr lIns="0" rIns="0" tIns="0" bIns="0">
            <a:normAutofit/>
          </a:bodyPr>
          <a:p>
            <a:endParaRPr b="0" lang="de-DE" sz="3200" spc="-1" strike="noStrike">
              <a:solidFill>
                <a:srgbClr val="d9d9d9"/>
              </a:solidFill>
              <a:latin typeface="Calibri"/>
            </a:endParaRPr>
          </a:p>
        </p:txBody>
      </p:sp>
      <p:sp>
        <p:nvSpPr>
          <p:cNvPr id="12" name="PlaceHolder 3"/>
          <p:cNvSpPr>
            <a:spLocks noGrp="1"/>
          </p:cNvSpPr>
          <p:nvPr>
            <p:ph type="body"/>
          </p:nvPr>
        </p:nvSpPr>
        <p:spPr>
          <a:xfrm>
            <a:off x="4674240" y="1600200"/>
            <a:ext cx="4015800" cy="427680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de-D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16" name="PlaceHolder 2"/>
          <p:cNvSpPr>
            <a:spLocks noGrp="1"/>
          </p:cNvSpPr>
          <p:nvPr>
            <p:ph type="body"/>
          </p:nvPr>
        </p:nvSpPr>
        <p:spPr>
          <a:xfrm>
            <a:off x="45720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17" name="PlaceHolder 3"/>
          <p:cNvSpPr>
            <a:spLocks noGrp="1"/>
          </p:cNvSpPr>
          <p:nvPr>
            <p:ph type="body"/>
          </p:nvPr>
        </p:nvSpPr>
        <p:spPr>
          <a:xfrm>
            <a:off x="4674240" y="1600200"/>
            <a:ext cx="4015800" cy="4276800"/>
          </a:xfrm>
          <a:prstGeom prst="rect">
            <a:avLst/>
          </a:prstGeom>
        </p:spPr>
        <p:txBody>
          <a:bodyPr lIns="0" rIns="0" tIns="0" bIns="0">
            <a:normAutofit/>
          </a:bodyPr>
          <a:p>
            <a:endParaRPr b="0" lang="de-DE" sz="3200" spc="-1" strike="noStrike">
              <a:solidFill>
                <a:srgbClr val="d9d9d9"/>
              </a:solidFill>
              <a:latin typeface="Calibri"/>
            </a:endParaRPr>
          </a:p>
        </p:txBody>
      </p:sp>
      <p:sp>
        <p:nvSpPr>
          <p:cNvPr id="18" name="PlaceHolder 4"/>
          <p:cNvSpPr>
            <a:spLocks noGrp="1"/>
          </p:cNvSpPr>
          <p:nvPr>
            <p:ph type="body"/>
          </p:nvPr>
        </p:nvSpPr>
        <p:spPr>
          <a:xfrm>
            <a:off x="457200" y="38340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20" name="PlaceHolder 2"/>
          <p:cNvSpPr>
            <a:spLocks noGrp="1"/>
          </p:cNvSpPr>
          <p:nvPr>
            <p:ph type="body"/>
          </p:nvPr>
        </p:nvSpPr>
        <p:spPr>
          <a:xfrm>
            <a:off x="457200" y="1600200"/>
            <a:ext cx="4015800" cy="4276800"/>
          </a:xfrm>
          <a:prstGeom prst="rect">
            <a:avLst/>
          </a:prstGeom>
        </p:spPr>
        <p:txBody>
          <a:bodyPr lIns="0" rIns="0" tIns="0" bIns="0">
            <a:normAutofit/>
          </a:bodyPr>
          <a:p>
            <a:endParaRPr b="0" lang="de-DE" sz="3200" spc="-1" strike="noStrike">
              <a:solidFill>
                <a:srgbClr val="d9d9d9"/>
              </a:solidFill>
              <a:latin typeface="Calibri"/>
            </a:endParaRPr>
          </a:p>
        </p:txBody>
      </p:sp>
      <p:sp>
        <p:nvSpPr>
          <p:cNvPr id="21" name="PlaceHolder 3"/>
          <p:cNvSpPr>
            <a:spLocks noGrp="1"/>
          </p:cNvSpPr>
          <p:nvPr>
            <p:ph type="body"/>
          </p:nvPr>
        </p:nvSpPr>
        <p:spPr>
          <a:xfrm>
            <a:off x="467424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22" name="PlaceHolder 4"/>
          <p:cNvSpPr>
            <a:spLocks noGrp="1"/>
          </p:cNvSpPr>
          <p:nvPr>
            <p:ph type="body"/>
          </p:nvPr>
        </p:nvSpPr>
        <p:spPr>
          <a:xfrm>
            <a:off x="4674240" y="38340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9240" cy="1142640"/>
          </a:xfrm>
          <a:prstGeom prst="rect">
            <a:avLst/>
          </a:prstGeom>
        </p:spPr>
        <p:txBody>
          <a:bodyPr lIns="0" rIns="0" tIns="0" bIns="0" anchor="ctr"/>
          <a:p>
            <a:endParaRPr b="0" lang="de-DE" sz="1800" spc="-1" strike="noStrike">
              <a:solidFill>
                <a:srgbClr val="000000"/>
              </a:solidFill>
              <a:latin typeface="Calibri"/>
            </a:endParaRPr>
          </a:p>
        </p:txBody>
      </p:sp>
      <p:sp>
        <p:nvSpPr>
          <p:cNvPr id="24" name="PlaceHolder 2"/>
          <p:cNvSpPr>
            <a:spLocks noGrp="1"/>
          </p:cNvSpPr>
          <p:nvPr>
            <p:ph type="body"/>
          </p:nvPr>
        </p:nvSpPr>
        <p:spPr>
          <a:xfrm>
            <a:off x="45720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25" name="PlaceHolder 3"/>
          <p:cNvSpPr>
            <a:spLocks noGrp="1"/>
          </p:cNvSpPr>
          <p:nvPr>
            <p:ph type="body"/>
          </p:nvPr>
        </p:nvSpPr>
        <p:spPr>
          <a:xfrm>
            <a:off x="4674240" y="1600200"/>
            <a:ext cx="4015800" cy="2039760"/>
          </a:xfrm>
          <a:prstGeom prst="rect">
            <a:avLst/>
          </a:prstGeom>
        </p:spPr>
        <p:txBody>
          <a:bodyPr lIns="0" rIns="0" tIns="0" bIns="0">
            <a:normAutofit/>
          </a:bodyPr>
          <a:p>
            <a:endParaRPr b="0" lang="de-DE" sz="3200" spc="-1" strike="noStrike">
              <a:solidFill>
                <a:srgbClr val="d9d9d9"/>
              </a:solidFill>
              <a:latin typeface="Calibri"/>
            </a:endParaRPr>
          </a:p>
        </p:txBody>
      </p:sp>
      <p:sp>
        <p:nvSpPr>
          <p:cNvPr id="26" name="PlaceHolder 4"/>
          <p:cNvSpPr>
            <a:spLocks noGrp="1"/>
          </p:cNvSpPr>
          <p:nvPr>
            <p:ph type="body"/>
          </p:nvPr>
        </p:nvSpPr>
        <p:spPr>
          <a:xfrm>
            <a:off x="457200" y="3834000"/>
            <a:ext cx="8229240" cy="2039760"/>
          </a:xfrm>
          <a:prstGeom prst="rect">
            <a:avLst/>
          </a:prstGeom>
        </p:spPr>
        <p:txBody>
          <a:bodyPr lIns="0" rIns="0" tIns="0" bIns="0">
            <a:normAutofit/>
          </a:bodyPr>
          <a:p>
            <a:endParaRPr b="0" lang="de-DE" sz="3200" spc="-1" strike="noStrike">
              <a:solidFill>
                <a:srgbClr val="d9d9d9"/>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4" descr=""/>
          <p:cNvPicPr/>
          <p:nvPr/>
        </p:nvPicPr>
        <p:blipFill>
          <a:blip r:embed="rId2"/>
          <a:stretch/>
        </p:blipFill>
        <p:spPr>
          <a:xfrm>
            <a:off x="0" y="0"/>
            <a:ext cx="9154080" cy="6857640"/>
          </a:xfrm>
          <a:prstGeom prst="rect">
            <a:avLst/>
          </a:prstGeom>
          <a:ln>
            <a:noFill/>
          </a:ln>
        </p:spPr>
      </p:pic>
      <p:sp>
        <p:nvSpPr>
          <p:cNvPr id="1"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b="0" lang="de-DE" sz="4400" spc="-1" strike="noStrike">
                <a:solidFill>
                  <a:srgbClr val="008600"/>
                </a:solidFill>
                <a:latin typeface="Calibri"/>
              </a:rPr>
              <a:t>Titelmasterformat durch Klicken </a:t>
            </a:r>
            <a:r>
              <a:rPr b="0" lang="de-DE" sz="4400" spc="-1" strike="noStrike">
                <a:solidFill>
                  <a:srgbClr val="008600"/>
                </a:solidFill>
                <a:latin typeface="Calibri"/>
              </a:rPr>
              <a:t>bearbeiten</a:t>
            </a:r>
            <a:endParaRPr b="0" lang="de-DE" sz="4400" spc="-1" strike="noStrike">
              <a:solidFill>
                <a:srgbClr val="000000"/>
              </a:solidFill>
              <a:latin typeface="Calibri"/>
            </a:endParaRPr>
          </a:p>
        </p:txBody>
      </p:sp>
      <p:sp>
        <p:nvSpPr>
          <p:cNvPr id="2" name="PlaceHolder 2"/>
          <p:cNvSpPr>
            <a:spLocks noGrp="1"/>
          </p:cNvSpPr>
          <p:nvPr>
            <p:ph type="dt"/>
          </p:nvPr>
        </p:nvSpPr>
        <p:spPr>
          <a:xfrm>
            <a:off x="457200" y="6356520"/>
            <a:ext cx="2133360" cy="364680"/>
          </a:xfrm>
          <a:prstGeom prst="rect">
            <a:avLst/>
          </a:prstGeom>
        </p:spPr>
        <p:txBody>
          <a:bodyPr anchor="ctr"/>
          <a:p>
            <a:pPr>
              <a:lnSpc>
                <a:spcPct val="100000"/>
              </a:lnSpc>
            </a:pPr>
            <a:fld id="{0CBF958F-797D-49B0-BE6A-227B9FFD7455}" type="datetime">
              <a:rPr b="0" lang="de-DE" sz="1200" spc="-1" strike="noStrike">
                <a:solidFill>
                  <a:srgbClr val="8b8b8b"/>
                </a:solidFill>
                <a:latin typeface="Calibri"/>
              </a:rPr>
              <a:t>29.01.18</a:t>
            </a:fld>
            <a:endParaRPr b="0" lang="de-DE" sz="1200" spc="-1" strike="noStrike">
              <a:latin typeface="Times New Roman"/>
            </a:endParaRPr>
          </a:p>
        </p:txBody>
      </p:sp>
      <p:sp>
        <p:nvSpPr>
          <p:cNvPr id="3" name="PlaceHolder 3"/>
          <p:cNvSpPr>
            <a:spLocks noGrp="1"/>
          </p:cNvSpPr>
          <p:nvPr>
            <p:ph type="ftr"/>
          </p:nvPr>
        </p:nvSpPr>
        <p:spPr>
          <a:xfrm>
            <a:off x="3124080" y="6356520"/>
            <a:ext cx="2895120" cy="364680"/>
          </a:xfrm>
          <a:prstGeom prst="rect">
            <a:avLst/>
          </a:prstGeom>
        </p:spPr>
        <p:txBody>
          <a:bodyPr anchor="ctr"/>
          <a:p>
            <a:endParaRPr b="0" lang="de-DE" sz="2400" spc="-1" strike="noStrike">
              <a:latin typeface="Times New Roman"/>
            </a:endParaRPr>
          </a:p>
        </p:txBody>
      </p:sp>
      <p:sp>
        <p:nvSpPr>
          <p:cNvPr id="4" name="PlaceHolder 4"/>
          <p:cNvSpPr>
            <a:spLocks noGrp="1"/>
          </p:cNvSpPr>
          <p:nvPr>
            <p:ph type="sldNum"/>
          </p:nvPr>
        </p:nvSpPr>
        <p:spPr>
          <a:xfrm>
            <a:off x="6553080" y="6356520"/>
            <a:ext cx="2133360" cy="364680"/>
          </a:xfrm>
          <a:prstGeom prst="rect">
            <a:avLst/>
          </a:prstGeom>
        </p:spPr>
        <p:txBody>
          <a:bodyPr anchor="ctr"/>
          <a:p>
            <a:pPr algn="r">
              <a:lnSpc>
                <a:spcPct val="100000"/>
              </a:lnSpc>
            </a:pPr>
            <a:fld id="{B1AE8DB6-8424-41DF-812B-D6A6BA5E5EE6}" type="slidenum">
              <a:rPr b="0" lang="de-DE" sz="1200" spc="-1" strike="noStrike">
                <a:solidFill>
                  <a:srgbClr val="8b8b8b"/>
                </a:solidFill>
                <a:latin typeface="Calibri"/>
              </a:rPr>
              <a:t>&lt;Foliennummer&gt;</a:t>
            </a:fld>
            <a:endParaRPr b="0" lang="de-DE" sz="1200" spc="-1" strike="noStrike">
              <a:latin typeface="Times New Roman"/>
            </a:endParaRPr>
          </a:p>
        </p:txBody>
      </p:sp>
      <p:sp>
        <p:nvSpPr>
          <p:cNvPr id="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solidFill>
                  <a:srgbClr val="d9d9d9"/>
                </a:solidFill>
                <a:latin typeface="Calibri"/>
              </a:rPr>
              <a:t>Format des Gliederungstextes durch Klicken </a:t>
            </a:r>
            <a:r>
              <a:rPr b="0" lang="de-DE" sz="3200" spc="-1" strike="noStrike">
                <a:solidFill>
                  <a:srgbClr val="d9d9d9"/>
                </a:solidFill>
                <a:latin typeface="Calibri"/>
              </a:rPr>
              <a:t>bearbeiten</a:t>
            </a:r>
            <a:endParaRPr b="0" lang="de-DE" sz="3200" spc="-1" strike="noStrike">
              <a:solidFill>
                <a:srgbClr val="d9d9d9"/>
              </a:solidFill>
              <a:latin typeface="Calibri"/>
            </a:endParaRPr>
          </a:p>
          <a:p>
            <a:pPr lvl="1" marL="864000" indent="-324000">
              <a:spcBef>
                <a:spcPts val="1134"/>
              </a:spcBef>
              <a:buClr>
                <a:srgbClr val="000000"/>
              </a:buClr>
              <a:buSzPct val="75000"/>
              <a:buFont typeface="Symbol" charset="2"/>
              <a:buChar char=""/>
            </a:pPr>
            <a:r>
              <a:rPr b="0" lang="de-DE" sz="2400" spc="-1" strike="noStrike">
                <a:solidFill>
                  <a:srgbClr val="d9d9d9"/>
                </a:solidFill>
                <a:latin typeface="Calibri"/>
              </a:rPr>
              <a:t>Zweite Gliederungsebene</a:t>
            </a:r>
            <a:endParaRPr b="0" lang="de-DE" sz="2400" spc="-1" strike="noStrike">
              <a:solidFill>
                <a:srgbClr val="d9d9d9"/>
              </a:solidFill>
              <a:latin typeface="Calibri"/>
            </a:endParaRPr>
          </a:p>
          <a:p>
            <a:pPr lvl="2" marL="1296000" indent="-288000">
              <a:spcBef>
                <a:spcPts val="850"/>
              </a:spcBef>
              <a:buClr>
                <a:srgbClr val="000000"/>
              </a:buClr>
              <a:buSzPct val="45000"/>
              <a:buFont typeface="Wingdings" charset="2"/>
              <a:buChar char=""/>
            </a:pPr>
            <a:r>
              <a:rPr b="0" lang="de-DE" sz="2000" spc="-1" strike="noStrike">
                <a:solidFill>
                  <a:srgbClr val="d9d9d9"/>
                </a:solidFill>
                <a:latin typeface="Calibri"/>
              </a:rPr>
              <a:t>Dritte Gliederungsebene</a:t>
            </a:r>
            <a:endParaRPr b="0" lang="de-DE" sz="2000" spc="-1" strike="noStrike">
              <a:solidFill>
                <a:srgbClr val="d9d9d9"/>
              </a:solidFill>
              <a:latin typeface="Calibri"/>
            </a:endParaRPr>
          </a:p>
          <a:p>
            <a:pPr lvl="3" marL="1728000" indent="-216000">
              <a:spcBef>
                <a:spcPts val="567"/>
              </a:spcBef>
              <a:buClr>
                <a:srgbClr val="000000"/>
              </a:buClr>
              <a:buSzPct val="75000"/>
              <a:buFont typeface="Symbol" charset="2"/>
              <a:buChar char=""/>
            </a:pPr>
            <a:r>
              <a:rPr b="0" lang="de-DE" sz="2000" spc="-1" strike="noStrike">
                <a:solidFill>
                  <a:srgbClr val="d9d9d9"/>
                </a:solidFill>
                <a:latin typeface="Calibri"/>
              </a:rPr>
              <a:t>Vierte Gliederungsebene</a:t>
            </a:r>
            <a:endParaRPr b="0" lang="de-DE" sz="2000" spc="-1" strike="noStrike">
              <a:solidFill>
                <a:srgbClr val="d9d9d9"/>
              </a:solidFill>
              <a:latin typeface="Calibri"/>
            </a:endParaRPr>
          </a:p>
          <a:p>
            <a:pPr lvl="4" marL="2160000" indent="-216000">
              <a:spcBef>
                <a:spcPts val="283"/>
              </a:spcBef>
              <a:buClr>
                <a:srgbClr val="000000"/>
              </a:buClr>
              <a:buSzPct val="45000"/>
              <a:buFont typeface="Wingdings" charset="2"/>
              <a:buChar char=""/>
            </a:pPr>
            <a:r>
              <a:rPr b="0" lang="de-DE" sz="2000" spc="-1" strike="noStrike">
                <a:solidFill>
                  <a:srgbClr val="d9d9d9"/>
                </a:solidFill>
                <a:latin typeface="Calibri"/>
              </a:rPr>
              <a:t>Fünfte Gliederungsebene</a:t>
            </a:r>
            <a:endParaRPr b="0" lang="de-DE" sz="2000" spc="-1" strike="noStrike">
              <a:solidFill>
                <a:srgbClr val="d9d9d9"/>
              </a:solidFill>
              <a:latin typeface="Calibri"/>
            </a:endParaRPr>
          </a:p>
          <a:p>
            <a:pPr lvl="5" marL="2592000" indent="-216000">
              <a:spcBef>
                <a:spcPts val="283"/>
              </a:spcBef>
              <a:buClr>
                <a:srgbClr val="000000"/>
              </a:buClr>
              <a:buSzPct val="45000"/>
              <a:buFont typeface="Wingdings" charset="2"/>
              <a:buChar char=""/>
            </a:pPr>
            <a:r>
              <a:rPr b="0" lang="de-DE" sz="2000" spc="-1" strike="noStrike">
                <a:solidFill>
                  <a:srgbClr val="d9d9d9"/>
                </a:solidFill>
                <a:latin typeface="Calibri"/>
              </a:rPr>
              <a:t>Sechste Gliederungsebene</a:t>
            </a:r>
            <a:endParaRPr b="0" lang="de-DE" sz="2000" spc="-1" strike="noStrike">
              <a:solidFill>
                <a:srgbClr val="d9d9d9"/>
              </a:solidFill>
              <a:latin typeface="Calibri"/>
            </a:endParaRPr>
          </a:p>
          <a:p>
            <a:pPr lvl="6" marL="3024000" indent="-216000">
              <a:spcBef>
                <a:spcPts val="283"/>
              </a:spcBef>
              <a:buClr>
                <a:srgbClr val="000000"/>
              </a:buClr>
              <a:buSzPct val="45000"/>
              <a:buFont typeface="Wingdings" charset="2"/>
              <a:buChar char=""/>
            </a:pPr>
            <a:r>
              <a:rPr b="0" lang="de-DE" sz="2000" spc="-1" strike="noStrike">
                <a:solidFill>
                  <a:srgbClr val="d9d9d9"/>
                </a:solidFill>
                <a:latin typeface="Calibri"/>
              </a:rPr>
              <a:t>Siebte Gliederungsebene</a:t>
            </a:r>
            <a:endParaRPr b="0" lang="de-DE" sz="2000" spc="-1" strike="noStrike">
              <a:solidFill>
                <a:srgbClr val="d9d9d9"/>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 name="Picture 4" descr=""/>
          <p:cNvPicPr/>
          <p:nvPr/>
        </p:nvPicPr>
        <p:blipFill>
          <a:blip r:embed="rId2"/>
          <a:stretch/>
        </p:blipFill>
        <p:spPr>
          <a:xfrm>
            <a:off x="0" y="0"/>
            <a:ext cx="9154080" cy="6857640"/>
          </a:xfrm>
          <a:prstGeom prst="rect">
            <a:avLst/>
          </a:prstGeom>
          <a:ln>
            <a:noFill/>
          </a:ln>
        </p:spPr>
      </p:pic>
      <p:sp>
        <p:nvSpPr>
          <p:cNvPr id="43"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de-DE" sz="4400" spc="-1" strike="noStrike">
                <a:solidFill>
                  <a:srgbClr val="008600"/>
                </a:solidFill>
                <a:latin typeface="Calibri"/>
              </a:rPr>
              <a:t>Titelmasterformat durch Klicken bearbeiten</a:t>
            </a:r>
            <a:endParaRPr b="0" lang="de-DE" sz="4400" spc="-1" strike="noStrike">
              <a:solidFill>
                <a:srgbClr val="000000"/>
              </a:solidFill>
              <a:latin typeface="Calibri"/>
            </a:endParaRPr>
          </a:p>
        </p:txBody>
      </p:sp>
      <p:sp>
        <p:nvSpPr>
          <p:cNvPr id="44" name="PlaceHolder 2"/>
          <p:cNvSpPr>
            <a:spLocks noGrp="1"/>
          </p:cNvSpPr>
          <p:nvPr>
            <p:ph type="body"/>
          </p:nvPr>
        </p:nvSpPr>
        <p:spPr>
          <a:xfrm>
            <a:off x="457200" y="1600200"/>
            <a:ext cx="8229240" cy="4276800"/>
          </a:xfrm>
          <a:prstGeom prst="rect">
            <a:avLst/>
          </a:prstGeom>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Textmasterformate durch Klicken bearbeiten</a:t>
            </a:r>
            <a:endParaRPr b="0" lang="de-DE" sz="3200" spc="-1" strike="noStrike">
              <a:solidFill>
                <a:srgbClr val="d9d9d9"/>
              </a:solidFill>
              <a:latin typeface="Calibri"/>
            </a:endParaRPr>
          </a:p>
          <a:p>
            <a:pPr lvl="1" marL="743040" indent="-285480">
              <a:lnSpc>
                <a:spcPct val="100000"/>
              </a:lnSpc>
              <a:spcBef>
                <a:spcPts val="561"/>
              </a:spcBef>
              <a:buClr>
                <a:srgbClr val="008600"/>
              </a:buClr>
              <a:buFont typeface="Arial"/>
              <a:buChar char="–"/>
            </a:pPr>
            <a:r>
              <a:rPr b="0" lang="de-DE" sz="2800" spc="-1" strike="noStrike">
                <a:solidFill>
                  <a:srgbClr val="d9d9d9"/>
                </a:solidFill>
                <a:latin typeface="Calibri"/>
              </a:rPr>
              <a:t>Zweite Ebene</a:t>
            </a:r>
            <a:endParaRPr b="0" lang="de-DE" sz="2800" spc="-1" strike="noStrike">
              <a:solidFill>
                <a:srgbClr val="d9d9d9"/>
              </a:solidFill>
              <a:latin typeface="Calibri"/>
            </a:endParaRPr>
          </a:p>
          <a:p>
            <a:pPr lvl="2" marL="1143000" indent="-228240">
              <a:lnSpc>
                <a:spcPct val="100000"/>
              </a:lnSpc>
              <a:spcBef>
                <a:spcPts val="479"/>
              </a:spcBef>
              <a:buClr>
                <a:srgbClr val="008600"/>
              </a:buClr>
              <a:buFont typeface="Arial"/>
              <a:buChar char="•"/>
            </a:pPr>
            <a:r>
              <a:rPr b="0" lang="de-DE" sz="2400" spc="-1" strike="noStrike">
                <a:solidFill>
                  <a:srgbClr val="d9d9d9"/>
                </a:solidFill>
                <a:latin typeface="Calibri"/>
              </a:rPr>
              <a:t>Dritte Ebene</a:t>
            </a:r>
            <a:endParaRPr b="0" lang="de-DE" sz="2400" spc="-1" strike="noStrike">
              <a:solidFill>
                <a:srgbClr val="d9d9d9"/>
              </a:solidFill>
              <a:latin typeface="Calibri"/>
            </a:endParaRPr>
          </a:p>
          <a:p>
            <a:pPr lvl="3" marL="1600200" indent="-228240">
              <a:lnSpc>
                <a:spcPct val="100000"/>
              </a:lnSpc>
              <a:spcBef>
                <a:spcPts val="400"/>
              </a:spcBef>
              <a:buClr>
                <a:srgbClr val="d9d9d9"/>
              </a:buClr>
              <a:buFont typeface="Arial"/>
              <a:buChar char="–"/>
            </a:pPr>
            <a:r>
              <a:rPr b="0" lang="de-DE" sz="2000" spc="-1" strike="noStrike">
                <a:solidFill>
                  <a:srgbClr val="d9d9d9"/>
                </a:solidFill>
                <a:latin typeface="Calibri"/>
              </a:rPr>
              <a:t>Vierte Ebene</a:t>
            </a:r>
            <a:endParaRPr b="0" lang="de-DE" sz="2000" spc="-1" strike="noStrike">
              <a:solidFill>
                <a:srgbClr val="d9d9d9"/>
              </a:solidFill>
              <a:latin typeface="Calibri"/>
            </a:endParaRPr>
          </a:p>
          <a:p>
            <a:pPr lvl="4" marL="2057400" indent="-228240">
              <a:lnSpc>
                <a:spcPct val="100000"/>
              </a:lnSpc>
              <a:spcBef>
                <a:spcPts val="400"/>
              </a:spcBef>
              <a:buClr>
                <a:srgbClr val="d9d9d9"/>
              </a:buClr>
              <a:buFont typeface="Arial"/>
              <a:buChar char="»"/>
            </a:pPr>
            <a:r>
              <a:rPr b="0" lang="de-DE" sz="2000" spc="-1" strike="noStrike">
                <a:solidFill>
                  <a:srgbClr val="d9d9d9"/>
                </a:solidFill>
                <a:latin typeface="Calibri"/>
              </a:rPr>
              <a:t>Fünfte Ebene</a:t>
            </a:r>
            <a:endParaRPr b="0" lang="de-DE" sz="2000" spc="-1" strike="noStrike">
              <a:solidFill>
                <a:srgbClr val="d9d9d9"/>
              </a:solidFill>
              <a:latin typeface="Calibri"/>
            </a:endParaRPr>
          </a:p>
        </p:txBody>
      </p:sp>
      <p:sp>
        <p:nvSpPr>
          <p:cNvPr id="45" name="PlaceHolder 3"/>
          <p:cNvSpPr>
            <a:spLocks noGrp="1"/>
          </p:cNvSpPr>
          <p:nvPr>
            <p:ph type="dt"/>
          </p:nvPr>
        </p:nvSpPr>
        <p:spPr>
          <a:xfrm>
            <a:off x="457200" y="6356520"/>
            <a:ext cx="2133360" cy="364680"/>
          </a:xfrm>
          <a:prstGeom prst="rect">
            <a:avLst/>
          </a:prstGeom>
        </p:spPr>
        <p:txBody>
          <a:bodyPr anchor="ctr"/>
          <a:p>
            <a:pPr>
              <a:lnSpc>
                <a:spcPct val="100000"/>
              </a:lnSpc>
            </a:pPr>
            <a:fld id="{D84CFE2F-F863-4437-98F1-3DB361A8F9FB}" type="datetime">
              <a:rPr b="0" lang="de-DE" sz="1200" spc="-1" strike="noStrike">
                <a:solidFill>
                  <a:srgbClr val="8b8b8b"/>
                </a:solidFill>
                <a:latin typeface="Calibri"/>
              </a:rPr>
              <a:t>29.01.18</a:t>
            </a:fld>
            <a:endParaRPr b="0" lang="de-DE" sz="1200" spc="-1" strike="noStrike">
              <a:latin typeface="Times New Roman"/>
            </a:endParaRPr>
          </a:p>
        </p:txBody>
      </p:sp>
      <p:sp>
        <p:nvSpPr>
          <p:cNvPr id="46" name="PlaceHolder 4"/>
          <p:cNvSpPr>
            <a:spLocks noGrp="1"/>
          </p:cNvSpPr>
          <p:nvPr>
            <p:ph type="ftr"/>
          </p:nvPr>
        </p:nvSpPr>
        <p:spPr>
          <a:xfrm>
            <a:off x="3124080" y="6356520"/>
            <a:ext cx="2895120" cy="364680"/>
          </a:xfrm>
          <a:prstGeom prst="rect">
            <a:avLst/>
          </a:prstGeom>
        </p:spPr>
        <p:txBody>
          <a:bodyPr anchor="ctr"/>
          <a:p>
            <a:endParaRPr b="0" lang="de-DE" sz="2400" spc="-1" strike="noStrike">
              <a:latin typeface="Times New Roman"/>
            </a:endParaRPr>
          </a:p>
        </p:txBody>
      </p:sp>
      <p:sp>
        <p:nvSpPr>
          <p:cNvPr id="47" name="PlaceHolder 5"/>
          <p:cNvSpPr>
            <a:spLocks noGrp="1"/>
          </p:cNvSpPr>
          <p:nvPr>
            <p:ph type="sldNum"/>
          </p:nvPr>
        </p:nvSpPr>
        <p:spPr>
          <a:xfrm>
            <a:off x="6553080" y="6356520"/>
            <a:ext cx="2133360" cy="364680"/>
          </a:xfrm>
          <a:prstGeom prst="rect">
            <a:avLst/>
          </a:prstGeom>
        </p:spPr>
        <p:txBody>
          <a:bodyPr anchor="ctr"/>
          <a:p>
            <a:pPr algn="r">
              <a:lnSpc>
                <a:spcPct val="100000"/>
              </a:lnSpc>
            </a:pPr>
            <a:fld id="{B3291DCA-8EAA-4783-9460-ED2056FE32AC}" type="slidenum">
              <a:rPr b="0" lang="de-DE" sz="1200" spc="-1" strike="noStrike">
                <a:solidFill>
                  <a:srgbClr val="8b8b8b"/>
                </a:solidFill>
                <a:latin typeface="Calibri"/>
              </a:rPr>
              <a:t>1</a:t>
            </a:fld>
            <a:endParaRPr b="0" lang="de-DE"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13.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3.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Relationship Id="rId7"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jpeg"/><Relationship Id="rId3" Type="http://schemas.openxmlformats.org/officeDocument/2006/relationships/image" Target="../media/image39.png"/><Relationship Id="rId4" Type="http://schemas.openxmlformats.org/officeDocument/2006/relationships/slideLayout" Target="../slideLayouts/slideLayout13.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13.xml"/><Relationship Id="rId6"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jpeg"/><Relationship Id="rId9" Type="http://schemas.openxmlformats.org/officeDocument/2006/relationships/slideLayout" Target="../slideLayouts/slideLayout13.xml"/><Relationship Id="rId10"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3.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jpeg"/><Relationship Id="rId7" Type="http://schemas.openxmlformats.org/officeDocument/2006/relationships/image" Target="../media/image63.png"/><Relationship Id="rId8" Type="http://schemas.openxmlformats.org/officeDocument/2006/relationships/slideLayout" Target="../slideLayouts/slideLayout13.xml"/><Relationship Id="rId9"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slideLayout" Target="../slideLayouts/slideLayout13.xml"/><Relationship Id="rId11"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slideLayout" Target="../slideLayouts/slideLayout13.xml"/><Relationship Id="rId6"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13.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jpe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slideLayout" Target="../slideLayouts/slideLayout13.xml"/><Relationship Id="rId8"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jpe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slideLayout" Target="../slideLayouts/slideLayout13.xml"/><Relationship Id="rId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image" Target="../media/image97.jpeg"/><Relationship Id="rId3" Type="http://schemas.openxmlformats.org/officeDocument/2006/relationships/image" Target="../media/image98.jpeg"/><Relationship Id="rId4" Type="http://schemas.openxmlformats.org/officeDocument/2006/relationships/slideLayout" Target="../slideLayouts/slideLayout13.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99.jpeg"/><Relationship Id="rId2" Type="http://schemas.openxmlformats.org/officeDocument/2006/relationships/image" Target="../media/image100.jpeg"/><Relationship Id="rId3" Type="http://schemas.openxmlformats.org/officeDocument/2006/relationships/image" Target="../media/image101.png"/><Relationship Id="rId4" Type="http://schemas.openxmlformats.org/officeDocument/2006/relationships/slideLayout" Target="../slideLayouts/slideLayout13.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13.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slideLayout" Target="../slideLayouts/slideLayout13.xml"/><Relationship Id="rId7"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slideLayout" Target="../slideLayouts/slideLayout13.xml"/><Relationship Id="rId7"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685800" y="2130480"/>
            <a:ext cx="7772040" cy="146952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Der Computer</a:t>
            </a:r>
            <a:br/>
            <a:r>
              <a:rPr b="0" lang="de-DE" sz="4400" spc="-1" strike="noStrike">
                <a:solidFill>
                  <a:srgbClr val="008600"/>
                </a:solidFill>
                <a:latin typeface="Calibri"/>
              </a:rPr>
              <a:t>Was ist das eigentlich?</a:t>
            </a:r>
            <a:endParaRPr b="0" lang="de-DE" sz="4400" spc="-1" strike="noStrike">
              <a:solidFill>
                <a:srgbClr val="000000"/>
              </a:solidFill>
              <a:latin typeface="Calibri"/>
            </a:endParaRPr>
          </a:p>
        </p:txBody>
      </p:sp>
      <p:sp>
        <p:nvSpPr>
          <p:cNvPr id="91" name="TextShape 2"/>
          <p:cNvSpPr txBox="1"/>
          <p:nvPr/>
        </p:nvSpPr>
        <p:spPr>
          <a:xfrm>
            <a:off x="1331640" y="3717000"/>
            <a:ext cx="6400440" cy="1151640"/>
          </a:xfrm>
          <a:prstGeom prst="rect">
            <a:avLst/>
          </a:prstGeom>
          <a:solidFill>
            <a:srgbClr val="000000"/>
          </a:solidFill>
          <a:ln>
            <a:noFill/>
          </a:ln>
        </p:spPr>
        <p:txBody>
          <a:bodyPr>
            <a:normAutofit/>
          </a:bodyPr>
          <a:p>
            <a:pPr algn="ctr">
              <a:lnSpc>
                <a:spcPct val="100000"/>
              </a:lnSpc>
              <a:spcBef>
                <a:spcPts val="641"/>
              </a:spcBef>
            </a:pPr>
            <a:br/>
            <a:r>
              <a:rPr b="0" lang="de-DE" sz="3200" spc="-1" strike="noStrike">
                <a:solidFill>
                  <a:srgbClr val="8b8b8b"/>
                </a:solidFill>
                <a:latin typeface="Calibri"/>
              </a:rPr>
              <a:t>Hardware einfach erklärt</a:t>
            </a:r>
            <a:endParaRPr b="0" lang="de-DE" sz="3200" spc="-1" strike="noStrike">
              <a:latin typeface="Arial"/>
            </a:endParaRPr>
          </a:p>
        </p:txBody>
      </p:sp>
    </p:spTree>
  </p:cSld>
  <p:transition>
    <p:fade thruBlk="true"/>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Arbeitsspeicher (RAM)</a:t>
            </a:r>
            <a:endParaRPr b="0" lang="de-DE" sz="4400" spc="-1" strike="noStrike">
              <a:solidFill>
                <a:srgbClr val="000000"/>
              </a:solidFill>
              <a:latin typeface="Calibri"/>
            </a:endParaRPr>
          </a:p>
        </p:txBody>
      </p:sp>
      <p:sp>
        <p:nvSpPr>
          <p:cNvPr id="121"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RAM = RandomAccessMemory</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t>
            </a:r>
            <a:r>
              <a:rPr b="0" lang="de-DE" sz="3200" spc="-1" strike="noStrike">
                <a:solidFill>
                  <a:srgbClr val="d9d9d9"/>
                </a:solidFill>
                <a:latin typeface="Calibri"/>
              </a:rPr>
              <a:t>Kurzzeitgedächtnis“ </a:t>
            </a:r>
            <a:endParaRPr b="0" lang="de-DE" sz="3200" spc="-1" strike="noStrike">
              <a:solidFill>
                <a:srgbClr val="d9d9d9"/>
              </a:solidFill>
              <a:latin typeface="Calibri"/>
            </a:endParaRPr>
          </a:p>
        </p:txBody>
      </p:sp>
      <p:pic>
        <p:nvPicPr>
          <p:cNvPr id="122" name="Picture 3" descr=""/>
          <p:cNvPicPr/>
          <p:nvPr/>
        </p:nvPicPr>
        <p:blipFill>
          <a:blip r:embed="rId1"/>
          <a:stretch/>
        </p:blipFill>
        <p:spPr>
          <a:xfrm rot="870600">
            <a:off x="5261040" y="1597320"/>
            <a:ext cx="3007440" cy="3007440"/>
          </a:xfrm>
          <a:prstGeom prst="rect">
            <a:avLst/>
          </a:prstGeom>
          <a:ln>
            <a:noFill/>
          </a:ln>
        </p:spPr>
      </p:pic>
      <p:pic>
        <p:nvPicPr>
          <p:cNvPr id="123" name="Picture 4" descr=""/>
          <p:cNvPicPr/>
          <p:nvPr/>
        </p:nvPicPr>
        <p:blipFill>
          <a:blip r:embed="rId2"/>
          <a:stretch/>
        </p:blipFill>
        <p:spPr>
          <a:xfrm>
            <a:off x="827640" y="3069000"/>
            <a:ext cx="4385880" cy="2637000"/>
          </a:xfrm>
          <a:prstGeom prst="rect">
            <a:avLst/>
          </a:prstGeom>
          <a:ln>
            <a:noFill/>
          </a:ln>
        </p:spPr>
      </p:pic>
      <p:pic>
        <p:nvPicPr>
          <p:cNvPr id="124" name="Picture 2" descr=""/>
          <p:cNvPicPr/>
          <p:nvPr/>
        </p:nvPicPr>
        <p:blipFill>
          <a:blip r:embed="rId3"/>
          <a:stretch/>
        </p:blipFill>
        <p:spPr>
          <a:xfrm>
            <a:off x="5364000" y="2133000"/>
            <a:ext cx="3717000" cy="4608000"/>
          </a:xfrm>
          <a:prstGeom prst="rect">
            <a:avLst/>
          </a:prstGeom>
          <a:ln>
            <a:noFill/>
          </a:ln>
        </p:spPr>
      </p:pic>
      <p:pic>
        <p:nvPicPr>
          <p:cNvPr id="125" name="Picture 3" descr=""/>
          <p:cNvPicPr/>
          <p:nvPr/>
        </p:nvPicPr>
        <p:blipFill>
          <a:blip r:embed="rId4"/>
          <a:stretch/>
        </p:blipFill>
        <p:spPr>
          <a:xfrm rot="19703400">
            <a:off x="4623840" y="3097080"/>
            <a:ext cx="3671280" cy="2886480"/>
          </a:xfrm>
          <a:prstGeom prst="rect">
            <a:avLst/>
          </a:prstGeom>
          <a:ln>
            <a:noFill/>
          </a:ln>
        </p:spPr>
      </p:pic>
    </p:spTree>
  </p:cSld>
  <p:transition>
    <p:fade thruBlk="true"/>
  </p:transition>
  <p:timing>
    <p:tnLst>
      <p:par>
        <p:cTn id="70" dur="indefinite" restart="never" nodeType="tmRoot">
          <p:childTnLst>
            <p:seq>
              <p:cTn id="71" dur="indefinite" nodeType="mainSeq">
                <p:childTnLst>
                  <p:par>
                    <p:cTn id="72" fill="hold">
                      <p:stCondLst>
                        <p:cond delay="indefinite"/>
                      </p:stCondLst>
                      <p:childTnLst>
                        <p:par>
                          <p:cTn id="73" fill="hold">
                            <p:stCondLst>
                              <p:cond delay="0"/>
                            </p:stCondLst>
                            <p:childTnLst>
                              <p:par>
                                <p:cTn id="74" nodeType="clickEffect" fill="hold" presetClass="exit" presetID="10">
                                  <p:stCondLst>
                                    <p:cond delay="0"/>
                                  </p:stCondLst>
                                  <p:childTnLst>
                                    <p:animEffect filter="fade" transition="out">
                                      <p:cBhvr additive="repl">
                                        <p:cTn id="75" dur="500"/>
                                        <p:tgtEl>
                                          <p:spTgt spid="122"/>
                                        </p:tgtEl>
                                      </p:cBhvr>
                                    </p:animEffect>
                                    <p:set>
                                      <p:cBhvr>
                                        <p:cTn id="76" dur="1" fill="hold">
                                          <p:stCondLst>
                                            <p:cond delay="499"/>
                                          </p:stCondLst>
                                        </p:cTn>
                                        <p:tgtEl>
                                          <p:spTgt spid="122"/>
                                        </p:tgtEl>
                                        <p:attrNameLst>
                                          <p:attrName>style.visibility</p:attrName>
                                        </p:attrNameLst>
                                      </p:cBhvr>
                                      <p:to>
                                        <p:strVal val="hidden"/>
                                      </p:to>
                                    </p:set>
                                  </p:childTnLst>
                                </p:cTn>
                              </p:par>
                            </p:childTnLst>
                          </p:cTn>
                        </p:par>
                        <p:par>
                          <p:cTn id="77" fill="hold">
                            <p:stCondLst>
                              <p:cond delay="500"/>
                            </p:stCondLst>
                            <p:childTnLst>
                              <p:par>
                                <p:cTn id="78" nodeType="afterEffect" fill="hold" presetClass="entr" presetID="10">
                                  <p:stCondLst>
                                    <p:cond delay="0"/>
                                  </p:stCondLst>
                                  <p:childTnLst>
                                    <p:set>
                                      <p:cBhvr>
                                        <p:cTn id="79" dur="1" fill="hold">
                                          <p:stCondLst>
                                            <p:cond delay="0"/>
                                          </p:stCondLst>
                                        </p:cTn>
                                        <p:tgtEl>
                                          <p:spTgt spid="124"/>
                                        </p:tgtEl>
                                        <p:attrNameLst>
                                          <p:attrName>style.visibility</p:attrName>
                                        </p:attrNameLst>
                                      </p:cBhvr>
                                      <p:to>
                                        <p:strVal val="visible"/>
                                      </p:to>
                                    </p:set>
                                    <p:animEffect filter="fade" transition="in">
                                      <p:cBhvr additive="repl">
                                        <p:cTn id="80" dur="500"/>
                                        <p:tgtEl>
                                          <p:spTgt spid="124"/>
                                        </p:tgtEl>
                                      </p:cBhvr>
                                    </p:animEffect>
                                  </p:childTnLst>
                                </p:cTn>
                              </p:par>
                            </p:childTnLst>
                          </p:cTn>
                        </p:par>
                        <p:par>
                          <p:cTn id="81" fill="hold">
                            <p:stCondLst>
                              <p:cond delay="1000"/>
                            </p:stCondLst>
                            <p:childTnLst>
                              <p:par>
                                <p:cTn id="82" nodeType="afterEffect" fill="hold" presetClass="entr" presetID="10">
                                  <p:stCondLst>
                                    <p:cond delay="0"/>
                                  </p:stCondLst>
                                  <p:childTnLst>
                                    <p:set>
                                      <p:cBhvr>
                                        <p:cTn id="83" dur="1" fill="hold">
                                          <p:stCondLst>
                                            <p:cond delay="0"/>
                                          </p:stCondLst>
                                        </p:cTn>
                                        <p:tgtEl>
                                          <p:spTgt spid="125"/>
                                        </p:tgtEl>
                                        <p:attrNameLst>
                                          <p:attrName>style.visibility</p:attrName>
                                        </p:attrNameLst>
                                      </p:cBhvr>
                                      <p:to>
                                        <p:strVal val="visible"/>
                                      </p:to>
                                    </p:set>
                                    <p:animEffect filter="fade" transition="in">
                                      <p:cBhvr additive="repl">
                                        <p:cTn id="84" dur="500"/>
                                        <p:tgtEl>
                                          <p:spTgt spid="1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Arbeitsspeicher (RAM)</a:t>
            </a:r>
            <a:endParaRPr b="0" lang="de-DE" sz="4400" spc="-1" strike="noStrike">
              <a:solidFill>
                <a:srgbClr val="000000"/>
              </a:solidFill>
              <a:latin typeface="Calibri"/>
            </a:endParaRPr>
          </a:p>
        </p:txBody>
      </p:sp>
      <p:sp>
        <p:nvSpPr>
          <p:cNvPr id="127"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ECC = Error Correcting Code</a:t>
            </a:r>
            <a:endParaRPr b="0" lang="de-DE" sz="3200" spc="-1" strike="noStrike">
              <a:solidFill>
                <a:srgbClr val="d9d9d9"/>
              </a:solidFill>
              <a:latin typeface="Calibri"/>
            </a:endParaRPr>
          </a:p>
        </p:txBody>
      </p:sp>
      <p:pic>
        <p:nvPicPr>
          <p:cNvPr id="128" name="Picture 2" descr=""/>
          <p:cNvPicPr/>
          <p:nvPr/>
        </p:nvPicPr>
        <p:blipFill>
          <a:blip r:embed="rId1"/>
          <a:stretch/>
        </p:blipFill>
        <p:spPr>
          <a:xfrm>
            <a:off x="4212000" y="2781000"/>
            <a:ext cx="4455720" cy="2304000"/>
          </a:xfrm>
          <a:prstGeom prst="rect">
            <a:avLst/>
          </a:prstGeom>
          <a:ln>
            <a:noFill/>
          </a:ln>
        </p:spPr>
      </p:pic>
      <p:pic>
        <p:nvPicPr>
          <p:cNvPr id="129" name="Picture 3" descr=""/>
          <p:cNvPicPr/>
          <p:nvPr/>
        </p:nvPicPr>
        <p:blipFill>
          <a:blip r:embed="rId2"/>
          <a:stretch/>
        </p:blipFill>
        <p:spPr>
          <a:xfrm>
            <a:off x="755640" y="2421000"/>
            <a:ext cx="3663360" cy="3663360"/>
          </a:xfrm>
          <a:prstGeom prst="rect">
            <a:avLst/>
          </a:prstGeom>
          <a:ln>
            <a:noFill/>
          </a:ln>
        </p:spPr>
      </p:pic>
    </p:spTree>
  </p:cSld>
  <p:transition>
    <p:fade thruBlk="tru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Arbeitsspeicher (RAM)</a:t>
            </a:r>
            <a:endParaRPr b="0" lang="de-DE" sz="4400" spc="-1" strike="noStrike">
              <a:solidFill>
                <a:srgbClr val="000000"/>
              </a:solidFill>
              <a:latin typeface="Calibri"/>
            </a:endParaRPr>
          </a:p>
        </p:txBody>
      </p:sp>
      <p:sp>
        <p:nvSpPr>
          <p:cNvPr id="131"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DDR = DoubleDataRate </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SDRAM = SynchronousDynamicRAM</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Dual-Channel / Quad-Channel</a:t>
            </a:r>
            <a:endParaRPr b="0" lang="de-DE" sz="3200" spc="-1" strike="noStrike">
              <a:solidFill>
                <a:srgbClr val="d9d9d9"/>
              </a:solidFill>
              <a:latin typeface="Calibri"/>
            </a:endParaRPr>
          </a:p>
        </p:txBody>
      </p:sp>
      <p:pic>
        <p:nvPicPr>
          <p:cNvPr id="132" name="Picture 4" descr=""/>
          <p:cNvPicPr/>
          <p:nvPr/>
        </p:nvPicPr>
        <p:blipFill>
          <a:blip r:embed="rId1"/>
          <a:stretch/>
        </p:blipFill>
        <p:spPr>
          <a:xfrm>
            <a:off x="683640" y="3645000"/>
            <a:ext cx="2088000" cy="2088000"/>
          </a:xfrm>
          <a:prstGeom prst="rect">
            <a:avLst/>
          </a:prstGeom>
          <a:ln>
            <a:noFill/>
          </a:ln>
        </p:spPr>
      </p:pic>
      <p:pic>
        <p:nvPicPr>
          <p:cNvPr id="133" name="Picture 5" descr=""/>
          <p:cNvPicPr/>
          <p:nvPr/>
        </p:nvPicPr>
        <p:blipFill>
          <a:blip r:embed="rId2"/>
          <a:stretch/>
        </p:blipFill>
        <p:spPr>
          <a:xfrm>
            <a:off x="2988000" y="3285000"/>
            <a:ext cx="2880000" cy="2880000"/>
          </a:xfrm>
          <a:prstGeom prst="rect">
            <a:avLst/>
          </a:prstGeom>
          <a:ln>
            <a:noFill/>
          </a:ln>
        </p:spPr>
      </p:pic>
      <p:pic>
        <p:nvPicPr>
          <p:cNvPr id="134" name="Picture 5" descr=""/>
          <p:cNvPicPr/>
          <p:nvPr/>
        </p:nvPicPr>
        <p:blipFill>
          <a:blip r:embed="rId3"/>
          <a:stretch/>
        </p:blipFill>
        <p:spPr>
          <a:xfrm>
            <a:off x="6084000" y="2564280"/>
            <a:ext cx="2376000" cy="3575880"/>
          </a:xfrm>
          <a:prstGeom prst="rect">
            <a:avLst/>
          </a:prstGeom>
          <a:ln>
            <a:noFill/>
          </a:ln>
        </p:spPr>
      </p:pic>
    </p:spTree>
  </p:cSld>
  <p:transition>
    <p:fade thruBlk="true"/>
  </p:transition>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0">
                                  <p:stCondLst>
                                    <p:cond delay="0"/>
                                  </p:stCondLst>
                                  <p:childTnLst>
                                    <p:set>
                                      <p:cBhvr>
                                        <p:cTn id="90" dur="1" fill="hold">
                                          <p:stCondLst>
                                            <p:cond delay="0"/>
                                          </p:stCondLst>
                                        </p:cTn>
                                        <p:tgtEl>
                                          <p:spTgt spid="134"/>
                                        </p:tgtEl>
                                        <p:attrNameLst>
                                          <p:attrName>style.visibility</p:attrName>
                                        </p:attrNameLst>
                                      </p:cBhvr>
                                      <p:to>
                                        <p:strVal val="visible"/>
                                      </p:to>
                                    </p:set>
                                    <p:animEffect filter="fade" transition="in">
                                      <p:cBhvr additive="repl">
                                        <p:cTn id="91" dur="500"/>
                                        <p:tgtEl>
                                          <p:spTgt spid="1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Arbeitsspeicher (RAM)</a:t>
            </a:r>
            <a:endParaRPr b="0" lang="de-DE" sz="4400" spc="-1" strike="noStrike">
              <a:solidFill>
                <a:srgbClr val="000000"/>
              </a:solidFill>
              <a:latin typeface="Calibri"/>
            </a:endParaRPr>
          </a:p>
        </p:txBody>
      </p:sp>
      <p:sp>
        <p:nvSpPr>
          <p:cNvPr id="136"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DIMM = DualInlineMemoryModule</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SODIMM = SmallOutlineDIMM</a:t>
            </a:r>
            <a:endParaRPr b="0" lang="de-DE" sz="3200" spc="-1" strike="noStrike">
              <a:solidFill>
                <a:srgbClr val="d9d9d9"/>
              </a:solidFill>
              <a:latin typeface="Calibri"/>
            </a:endParaRPr>
          </a:p>
        </p:txBody>
      </p:sp>
      <p:pic>
        <p:nvPicPr>
          <p:cNvPr id="137" name="Picture 2" descr=""/>
          <p:cNvPicPr/>
          <p:nvPr/>
        </p:nvPicPr>
        <p:blipFill>
          <a:blip r:embed="rId1"/>
          <a:stretch/>
        </p:blipFill>
        <p:spPr>
          <a:xfrm rot="878400">
            <a:off x="4231800" y="2440440"/>
            <a:ext cx="2516040" cy="2516040"/>
          </a:xfrm>
          <a:prstGeom prst="rect">
            <a:avLst/>
          </a:prstGeom>
          <a:ln>
            <a:noFill/>
          </a:ln>
        </p:spPr>
      </p:pic>
      <p:pic>
        <p:nvPicPr>
          <p:cNvPr id="138" name="Picture 3" descr=""/>
          <p:cNvPicPr/>
          <p:nvPr/>
        </p:nvPicPr>
        <p:blipFill>
          <a:blip r:embed="rId2"/>
          <a:stretch/>
        </p:blipFill>
        <p:spPr>
          <a:xfrm>
            <a:off x="4644000" y="3861000"/>
            <a:ext cx="3744000" cy="2618640"/>
          </a:xfrm>
          <a:prstGeom prst="rect">
            <a:avLst/>
          </a:prstGeom>
          <a:ln>
            <a:noFill/>
          </a:ln>
        </p:spPr>
      </p:pic>
      <p:pic>
        <p:nvPicPr>
          <p:cNvPr id="139" name="Picture 4" descr=""/>
          <p:cNvPicPr/>
          <p:nvPr/>
        </p:nvPicPr>
        <p:blipFill>
          <a:blip r:embed="rId3"/>
          <a:stretch/>
        </p:blipFill>
        <p:spPr>
          <a:xfrm rot="20395200">
            <a:off x="532080" y="2269440"/>
            <a:ext cx="3004920" cy="3004920"/>
          </a:xfrm>
          <a:prstGeom prst="rect">
            <a:avLst/>
          </a:prstGeom>
          <a:ln>
            <a:noFill/>
          </a:ln>
        </p:spPr>
      </p:pic>
      <p:pic>
        <p:nvPicPr>
          <p:cNvPr id="140" name="Picture 5" descr=""/>
          <p:cNvPicPr/>
          <p:nvPr/>
        </p:nvPicPr>
        <p:blipFill>
          <a:blip r:embed="rId4"/>
          <a:stretch/>
        </p:blipFill>
        <p:spPr>
          <a:xfrm>
            <a:off x="755640" y="4509000"/>
            <a:ext cx="3233520" cy="1944000"/>
          </a:xfrm>
          <a:prstGeom prst="rect">
            <a:avLst/>
          </a:prstGeom>
          <a:ln>
            <a:noFill/>
          </a:ln>
        </p:spPr>
      </p:pic>
    </p:spTree>
  </p:cSld>
  <p:transition>
    <p:fade thruBlk="tru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VRM</a:t>
            </a:r>
            <a:endParaRPr b="0" lang="de-DE" sz="4400" spc="-1" strike="noStrike">
              <a:solidFill>
                <a:srgbClr val="000000"/>
              </a:solidFill>
              <a:latin typeface="Calibri"/>
            </a:endParaRPr>
          </a:p>
        </p:txBody>
      </p:sp>
      <p:sp>
        <p:nvSpPr>
          <p:cNvPr id="142"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VRM = VoltageRegulatorModule</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t>
            </a:r>
            <a:r>
              <a:rPr b="0" lang="de-DE" sz="3200" spc="-1" strike="noStrike">
                <a:solidFill>
                  <a:srgbClr val="d9d9d9"/>
                </a:solidFill>
                <a:latin typeface="Calibri"/>
              </a:rPr>
              <a:t>Mini-Netzteil“ auf dem Mainboard</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Versorgt CPU mit Strom</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Besteht aus drei</a:t>
            </a:r>
            <a:br/>
            <a:r>
              <a:rPr b="0" lang="de-DE" sz="3200" spc="-1" strike="noStrike">
                <a:solidFill>
                  <a:srgbClr val="d9d9d9"/>
                </a:solidFill>
                <a:latin typeface="Calibri"/>
              </a:rPr>
              <a:t>„Ebenen“</a:t>
            </a:r>
            <a:endParaRPr b="0" lang="de-DE" sz="3200" spc="-1" strike="noStrike">
              <a:solidFill>
                <a:srgbClr val="d9d9d9"/>
              </a:solidFill>
              <a:latin typeface="Calibri"/>
            </a:endParaRPr>
          </a:p>
        </p:txBody>
      </p:sp>
      <p:pic>
        <p:nvPicPr>
          <p:cNvPr id="143" name="Picture 2" descr=""/>
          <p:cNvPicPr/>
          <p:nvPr/>
        </p:nvPicPr>
        <p:blipFill>
          <a:blip r:embed="rId1"/>
          <a:stretch/>
        </p:blipFill>
        <p:spPr>
          <a:xfrm>
            <a:off x="3726720" y="3357000"/>
            <a:ext cx="5453640" cy="3528000"/>
          </a:xfrm>
          <a:prstGeom prst="rect">
            <a:avLst/>
          </a:prstGeom>
          <a:ln>
            <a:noFill/>
          </a:ln>
        </p:spPr>
      </p:pic>
    </p:spTree>
  </p:cSld>
  <p:transition>
    <p:fade thruBlk="tru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VRM-Ebenen</a:t>
            </a:r>
            <a:endParaRPr b="0" lang="de-DE" sz="4400" spc="-1" strike="noStrike">
              <a:solidFill>
                <a:srgbClr val="000000"/>
              </a:solidFill>
              <a:latin typeface="Calibri"/>
            </a:endParaRPr>
          </a:p>
        </p:txBody>
      </p:sp>
      <p:sp>
        <p:nvSpPr>
          <p:cNvPr id="145" name="TextShape 2"/>
          <p:cNvSpPr txBox="1"/>
          <p:nvPr/>
        </p:nvSpPr>
        <p:spPr>
          <a:xfrm>
            <a:off x="457200" y="1600200"/>
            <a:ext cx="8229240" cy="4276800"/>
          </a:xfrm>
          <a:prstGeom prst="rect">
            <a:avLst/>
          </a:prstGeom>
          <a:solidFill>
            <a:srgbClr val="000000"/>
          </a:solidFill>
          <a:ln>
            <a:noFill/>
          </a:ln>
        </p:spPr>
        <p:txBody>
          <a:bodyPr/>
          <a:p>
            <a:pPr marL="514440" indent="-514080">
              <a:lnSpc>
                <a:spcPct val="100000"/>
              </a:lnSpc>
              <a:spcBef>
                <a:spcPts val="641"/>
              </a:spcBef>
              <a:buClr>
                <a:srgbClr val="008600"/>
              </a:buClr>
              <a:buFont typeface="Calibri"/>
              <a:buAutoNum type="arabicPeriod"/>
            </a:pPr>
            <a:r>
              <a:rPr b="0" lang="de-DE" sz="3200" spc="-1" strike="noStrike">
                <a:solidFill>
                  <a:srgbClr val="d9d9d9"/>
                </a:solidFill>
                <a:latin typeface="Calibri"/>
              </a:rPr>
              <a:t>MOSFET </a:t>
            </a:r>
            <a:endParaRPr b="0" lang="de-DE" sz="3200" spc="-1" strike="noStrike">
              <a:solidFill>
                <a:srgbClr val="d9d9d9"/>
              </a:solidFill>
              <a:latin typeface="Calibri"/>
            </a:endParaRPr>
          </a:p>
          <a:p>
            <a:pPr marL="514440" indent="-514080">
              <a:lnSpc>
                <a:spcPct val="100000"/>
              </a:lnSpc>
              <a:spcBef>
                <a:spcPts val="641"/>
              </a:spcBef>
              <a:buClr>
                <a:srgbClr val="008600"/>
              </a:buClr>
              <a:buFont typeface="Calibri"/>
              <a:buAutoNum type="arabicPeriod"/>
            </a:pPr>
            <a:r>
              <a:rPr b="0" lang="de-DE" sz="3200" spc="-1" strike="noStrike">
                <a:solidFill>
                  <a:srgbClr val="d9d9d9"/>
                </a:solidFill>
                <a:latin typeface="Calibri"/>
              </a:rPr>
              <a:t>Chokes</a:t>
            </a:r>
            <a:endParaRPr b="0" lang="de-DE" sz="3200" spc="-1" strike="noStrike">
              <a:solidFill>
                <a:srgbClr val="d9d9d9"/>
              </a:solidFill>
              <a:latin typeface="Calibri"/>
            </a:endParaRPr>
          </a:p>
          <a:p>
            <a:pPr marL="514440" indent="-514080">
              <a:lnSpc>
                <a:spcPct val="100000"/>
              </a:lnSpc>
              <a:spcBef>
                <a:spcPts val="641"/>
              </a:spcBef>
              <a:buClr>
                <a:srgbClr val="008600"/>
              </a:buClr>
              <a:buFont typeface="Calibri"/>
              <a:buAutoNum type="arabicPeriod"/>
            </a:pPr>
            <a:r>
              <a:rPr b="0" lang="de-DE" sz="3200" spc="-1" strike="noStrike">
                <a:solidFill>
                  <a:srgbClr val="d9d9d9"/>
                </a:solidFill>
                <a:latin typeface="Calibri"/>
              </a:rPr>
              <a:t>Kondensatoren</a:t>
            </a:r>
            <a:endParaRPr b="0" lang="de-DE" sz="3200" spc="-1" strike="noStrike">
              <a:solidFill>
                <a:srgbClr val="d9d9d9"/>
              </a:solidFill>
              <a:latin typeface="Calibri"/>
            </a:endParaRPr>
          </a:p>
        </p:txBody>
      </p:sp>
      <p:pic>
        <p:nvPicPr>
          <p:cNvPr id="146" name="Capacitors Resistors and Electronic Components bearbeitet.mp4" descr=""/>
          <p:cNvPicPr/>
          <p:nvPr/>
        </p:nvPicPr>
        <p:blipFill>
          <a:blip r:embed="rId1"/>
          <a:stretch/>
        </p:blipFill>
        <p:spPr>
          <a:xfrm>
            <a:off x="323640" y="386640"/>
            <a:ext cx="8424720" cy="6318360"/>
          </a:xfrm>
          <a:prstGeom prst="rect">
            <a:avLst/>
          </a:prstGeom>
          <a:ln>
            <a:noFill/>
          </a:ln>
        </p:spPr>
      </p:pic>
      <p:pic>
        <p:nvPicPr>
          <p:cNvPr id="147" name="Picture 5" descr=""/>
          <p:cNvPicPr/>
          <p:nvPr/>
        </p:nvPicPr>
        <p:blipFill>
          <a:blip r:embed="rId2"/>
          <a:stretch/>
        </p:blipFill>
        <p:spPr>
          <a:xfrm>
            <a:off x="3708000" y="3357000"/>
            <a:ext cx="5435640" cy="3500640"/>
          </a:xfrm>
          <a:prstGeom prst="rect">
            <a:avLst/>
          </a:prstGeom>
          <a:ln>
            <a:noFill/>
          </a:ln>
        </p:spPr>
      </p:pic>
      <p:pic>
        <p:nvPicPr>
          <p:cNvPr id="148" name="Picture 4" descr=""/>
          <p:cNvPicPr/>
          <p:nvPr/>
        </p:nvPicPr>
        <p:blipFill>
          <a:blip r:embed="rId3"/>
          <a:stretch/>
        </p:blipFill>
        <p:spPr>
          <a:xfrm>
            <a:off x="292680" y="2709000"/>
            <a:ext cx="8850960" cy="4148640"/>
          </a:xfrm>
          <a:prstGeom prst="rect">
            <a:avLst/>
          </a:prstGeom>
          <a:ln>
            <a:noFill/>
          </a:ln>
        </p:spPr>
      </p:pic>
    </p:spTree>
  </p:cSld>
  <p:transition>
    <p:fade thruBlk="true"/>
  </p:transition>
  <p:timing>
    <p:tnLst>
      <p:par>
        <p:cTn id="92" dur="indefinite" restart="never" nodeType="tmRoot">
          <p:childTnLst>
            <p:seq>
              <p:cTn id="93" dur="indefinite" nodeType="mainSeq">
                <p:childTnLst>
                  <p:par>
                    <p:cTn id="94" fill="hold">
                      <p:stCondLst>
                        <p:cond delay="indefinite"/>
                      </p:stCondLst>
                      <p:childTnLst>
                        <p:par>
                          <p:cTn id="95" fill="hold">
                            <p:stCondLst>
                              <p:cond delay="0"/>
                            </p:stCondLst>
                            <p:childTnLst>
                              <p:par>
                                <p:cTn id="96" nodeType="clickEffect" fill="hold" presetClass="entr" presetID="10">
                                  <p:stCondLst>
                                    <p:cond delay="0"/>
                                  </p:stCondLst>
                                  <p:childTnLst>
                                    <p:set>
                                      <p:cBhvr>
                                        <p:cTn id="97" dur="1" fill="hold">
                                          <p:stCondLst>
                                            <p:cond delay="0"/>
                                          </p:stCondLst>
                                        </p:cTn>
                                        <p:tgtEl>
                                          <p:spTgt spid="146"/>
                                        </p:tgtEl>
                                        <p:attrNameLst>
                                          <p:attrName>style.visibility</p:attrName>
                                        </p:attrNameLst>
                                      </p:cBhvr>
                                      <p:to>
                                        <p:strVal val="visible"/>
                                      </p:to>
                                    </p:set>
                                    <p:animEffect filter="fade" transition="in">
                                      <p:cBhvr additive="repl">
                                        <p:cTn id="98" dur="500"/>
                                        <p:tgtEl>
                                          <p:spTgt spid="146"/>
                                        </p:tgtEl>
                                      </p:cBhvr>
                                    </p:animEffect>
                                  </p:childTnLst>
                                </p:cTn>
                              </p:par>
                              <p:par>
                                <p:cTn id="99" nodeType="withEffect" fill="hold" presetClass="exit" presetID="10">
                                  <p:stCondLst>
                                    <p:cond delay="0"/>
                                  </p:stCondLst>
                                  <p:childTnLst>
                                    <p:animEffect filter="fade" transition="out">
                                      <p:cBhvr additive="repl">
                                        <p:cTn id="100" dur="500"/>
                                        <p:tgtEl>
                                          <p:spTgt spid="147"/>
                                        </p:tgtEl>
                                      </p:cBhvr>
                                    </p:animEffect>
                                    <p:set>
                                      <p:cBhvr>
                                        <p:cTn id="101" dur="1" fill="hold">
                                          <p:stCondLst>
                                            <p:cond delay="499"/>
                                          </p:stCondLst>
                                        </p:cTn>
                                        <p:tgtEl>
                                          <p:spTgt spid="147"/>
                                        </p:tgtEl>
                                        <p:attrNameLst>
                                          <p:attrName>style.visibility</p:attrName>
                                        </p:attrNameLst>
                                      </p:cBhvr>
                                      <p:to>
                                        <p:strVal val="hidden"/>
                                      </p:to>
                                    </p:set>
                                  </p:childTnLst>
                                </p:cTn>
                              </p:par>
                            </p:childTnLst>
                          </p:cTn>
                        </p:par>
                        <p:par>
                          <p:cTn id="102" fill="hold">
                            <p:stCondLst>
                              <p:cond delay="500"/>
                            </p:stCondLst>
                            <p:childTnLst>
                              <p:par>
                                <p:cTn id="103" nodeType="afterEffect" fill="hold" presetClass="mediacall">
                                  <p:stCondLst>
                                    <p:cond delay="0"/>
                                  </p:stCondLst>
                                  <p:childTnLst>
                                    <p:cmd type="call">
                                      <p:cBhvr>
                                        <p:cTn id="104" dur="1" fill="hold"/>
                                        <p:tgtEl>
                                          <p:spTgt spid="146"/>
                                        </p:tgtEl>
                                      </p:cBhvr>
                                    </p:cmd>
                                  </p:childTnLst>
                                </p:cTn>
                              </p:par>
                            </p:childTnLst>
                          </p:cTn>
                        </p:par>
                      </p:childTnLst>
                    </p:cTn>
                  </p:par>
                  <p:par>
                    <p:cTn id="105" fill="hold">
                      <p:stCondLst>
                        <p:cond delay="indefinite"/>
                      </p:stCondLst>
                      <p:childTnLst>
                        <p:par>
                          <p:cTn id="106" fill="hold">
                            <p:stCondLst>
                              <p:cond delay="0"/>
                            </p:stCondLst>
                            <p:childTnLst>
                              <p:par>
                                <p:cTn id="107" nodeType="clickEffect" fill="hold" presetClass="exit" presetID="10">
                                  <p:stCondLst>
                                    <p:cond delay="0"/>
                                  </p:stCondLst>
                                  <p:childTnLst>
                                    <p:animEffect filter="fade" transition="out">
                                      <p:cBhvr additive="repl">
                                        <p:cTn id="108" dur="1000"/>
                                        <p:tgtEl>
                                          <p:spTgt spid="146"/>
                                        </p:tgtEl>
                                      </p:cBhvr>
                                    </p:animEffect>
                                    <p:set>
                                      <p:cBhvr>
                                        <p:cTn id="109" dur="1" fill="hold">
                                          <p:stCondLst>
                                            <p:cond delay="999"/>
                                          </p:stCondLst>
                                        </p:cTn>
                                        <p:tgtEl>
                                          <p:spTgt spid="146"/>
                                        </p:tgtEl>
                                        <p:attrNameLst>
                                          <p:attrName>style.visibility</p:attrName>
                                        </p:attrNameLst>
                                      </p:cBhvr>
                                      <p:to>
                                        <p:strVal val="hidden"/>
                                      </p:to>
                                    </p:set>
                                    <p:cmd type="call" cmd="stop">
                                      <p:cBhvr>
                                        <p:cTn id="110" dur="1" fill="hold">
                                          <p:stCondLst>
                                            <p:cond delay="999"/>
                                          </p:stCondLst>
                                        </p:cTn>
                                        <p:tgtEl>
                                          <p:spTgt spid="146"/>
                                        </p:tgtEl>
                                      </p:cBhvr>
                                    </p:cmd>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0">
                                  <p:stCondLst>
                                    <p:cond delay="0"/>
                                  </p:stCondLst>
                                  <p:childTnLst>
                                    <p:set>
                                      <p:cBhvr>
                                        <p:cTn id="114" dur="1" fill="hold">
                                          <p:stCondLst>
                                            <p:cond delay="0"/>
                                          </p:stCondLst>
                                        </p:cTn>
                                        <p:tgtEl>
                                          <p:spTgt spid="148"/>
                                        </p:tgtEl>
                                        <p:attrNameLst>
                                          <p:attrName>style.visibility</p:attrName>
                                        </p:attrNameLst>
                                      </p:cBhvr>
                                      <p:to>
                                        <p:strVal val="visible"/>
                                      </p:to>
                                    </p:set>
                                    <p:animEffect filter="fade" transition="in">
                                      <p:cBhvr additive="repl">
                                        <p:cTn id="115" dur="500"/>
                                        <p:tgtEl>
                                          <p:spTgt spid="1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Chipset</a:t>
            </a:r>
            <a:endParaRPr b="0" lang="de-DE" sz="4400" spc="-1" strike="noStrike">
              <a:solidFill>
                <a:srgbClr val="000000"/>
              </a:solidFill>
              <a:latin typeface="Calibri"/>
            </a:endParaRPr>
          </a:p>
        </p:txBody>
      </p:sp>
      <p:sp>
        <p:nvSpPr>
          <p:cNvPr id="150"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t>
            </a:r>
            <a:r>
              <a:rPr b="0" lang="de-DE" sz="3200" spc="-1" strike="noStrike">
                <a:solidFill>
                  <a:srgbClr val="d9d9d9"/>
                </a:solidFill>
                <a:latin typeface="Calibri"/>
              </a:rPr>
              <a:t>Traffic-Control-Center“</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Muss mit CPU kompatibel sein</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Sorgt unter anderem für Kommunikation zwischen CPU und IO</a:t>
            </a:r>
            <a:endParaRPr b="0" lang="de-DE" sz="3200" spc="-1" strike="noStrike">
              <a:solidFill>
                <a:srgbClr val="d9d9d9"/>
              </a:solidFill>
              <a:latin typeface="Calibri"/>
            </a:endParaRPr>
          </a:p>
        </p:txBody>
      </p:sp>
      <p:pic>
        <p:nvPicPr>
          <p:cNvPr id="151" name="Picture 5" descr=""/>
          <p:cNvPicPr/>
          <p:nvPr/>
        </p:nvPicPr>
        <p:blipFill>
          <a:blip r:embed="rId1"/>
          <a:stretch/>
        </p:blipFill>
        <p:spPr>
          <a:xfrm>
            <a:off x="4593600" y="3429000"/>
            <a:ext cx="4083120" cy="2442240"/>
          </a:xfrm>
          <a:prstGeom prst="rect">
            <a:avLst/>
          </a:prstGeom>
          <a:ln>
            <a:noFill/>
          </a:ln>
        </p:spPr>
      </p:pic>
    </p:spTree>
  </p:cSld>
  <p:transition>
    <p:fade thruBlk="tru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Chipset</a:t>
            </a:r>
            <a:endParaRPr b="0" lang="de-DE" sz="4400" spc="-1" strike="noStrike">
              <a:solidFill>
                <a:srgbClr val="000000"/>
              </a:solidFill>
              <a:latin typeface="Calibri"/>
            </a:endParaRPr>
          </a:p>
        </p:txBody>
      </p:sp>
      <p:sp>
        <p:nvSpPr>
          <p:cNvPr id="153" name="TextShape 2"/>
          <p:cNvSpPr txBox="1"/>
          <p:nvPr/>
        </p:nvSpPr>
        <p:spPr>
          <a:xfrm>
            <a:off x="457200" y="1340640"/>
            <a:ext cx="8229240" cy="5184360"/>
          </a:xfrm>
          <a:prstGeom prst="rect">
            <a:avLst/>
          </a:prstGeom>
          <a:solidFill>
            <a:srgbClr val="000000"/>
          </a:solidFill>
          <a:ln>
            <a:noFill/>
          </a:ln>
        </p:spPr>
        <p:txBody>
          <a:bodyPr/>
          <a:p>
            <a:endParaRPr b="0" lang="de-DE" sz="3200" spc="-1" strike="noStrike">
              <a:solidFill>
                <a:srgbClr val="d9d9d9"/>
              </a:solidFill>
              <a:latin typeface="Calibri"/>
            </a:endParaRPr>
          </a:p>
        </p:txBody>
      </p:sp>
      <p:pic>
        <p:nvPicPr>
          <p:cNvPr id="154" name="Picture 2" descr=""/>
          <p:cNvPicPr/>
          <p:nvPr/>
        </p:nvPicPr>
        <p:blipFill>
          <a:blip r:embed="rId1"/>
          <a:stretch/>
        </p:blipFill>
        <p:spPr>
          <a:xfrm>
            <a:off x="1619640" y="1052640"/>
            <a:ext cx="5971680" cy="5314680"/>
          </a:xfrm>
          <a:prstGeom prst="rect">
            <a:avLst/>
          </a:prstGeom>
          <a:ln>
            <a:noFill/>
          </a:ln>
        </p:spPr>
      </p:pic>
    </p:spTree>
  </p:cSld>
  <p:transition>
    <p:fade thruBlk="tru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Grafikkarte (GPU)</a:t>
            </a:r>
            <a:endParaRPr b="0" lang="de-DE" sz="4400" spc="-1" strike="noStrike">
              <a:solidFill>
                <a:srgbClr val="000000"/>
              </a:solidFill>
              <a:latin typeface="Calibri"/>
            </a:endParaRPr>
          </a:p>
        </p:txBody>
      </p:sp>
      <p:sp>
        <p:nvSpPr>
          <p:cNvPr id="156"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GPU = GraphicsProcessingUnit</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Deutlich mehr Leistung als integrierter Chip</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Deutlich mehr Stromverbrauch</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157" name="Picture 4" descr=""/>
          <p:cNvPicPr/>
          <p:nvPr/>
        </p:nvPicPr>
        <p:blipFill>
          <a:blip r:embed="rId1"/>
          <a:stretch/>
        </p:blipFill>
        <p:spPr>
          <a:xfrm>
            <a:off x="4555440" y="3285000"/>
            <a:ext cx="4120920" cy="3124440"/>
          </a:xfrm>
          <a:prstGeom prst="rect">
            <a:avLst/>
          </a:prstGeom>
          <a:ln>
            <a:noFill/>
          </a:ln>
        </p:spPr>
      </p:pic>
      <p:pic>
        <p:nvPicPr>
          <p:cNvPr id="158" name="Picture 5" descr=""/>
          <p:cNvPicPr/>
          <p:nvPr/>
        </p:nvPicPr>
        <p:blipFill>
          <a:blip r:embed="rId2"/>
          <a:stretch/>
        </p:blipFill>
        <p:spPr>
          <a:xfrm>
            <a:off x="683640" y="3285000"/>
            <a:ext cx="4572720" cy="3312000"/>
          </a:xfrm>
          <a:prstGeom prst="rect">
            <a:avLst/>
          </a:prstGeom>
          <a:ln>
            <a:noFill/>
          </a:ln>
        </p:spPr>
      </p:pic>
      <p:pic>
        <p:nvPicPr>
          <p:cNvPr id="159" name="Picture 7" descr=""/>
          <p:cNvPicPr/>
          <p:nvPr/>
        </p:nvPicPr>
        <p:blipFill>
          <a:blip r:embed="rId3"/>
          <a:stretch/>
        </p:blipFill>
        <p:spPr>
          <a:xfrm rot="20968200">
            <a:off x="4912560" y="3449160"/>
            <a:ext cx="4450320" cy="3134880"/>
          </a:xfrm>
          <a:prstGeom prst="rect">
            <a:avLst/>
          </a:prstGeom>
          <a:ln>
            <a:noFill/>
          </a:ln>
        </p:spPr>
      </p:pic>
      <p:pic>
        <p:nvPicPr>
          <p:cNvPr id="160" name="Picture 3" descr=""/>
          <p:cNvPicPr/>
          <p:nvPr/>
        </p:nvPicPr>
        <p:blipFill>
          <a:blip r:embed="rId4"/>
          <a:stretch/>
        </p:blipFill>
        <p:spPr>
          <a:xfrm>
            <a:off x="4644000" y="3645000"/>
            <a:ext cx="4085280" cy="2808000"/>
          </a:xfrm>
          <a:prstGeom prst="rect">
            <a:avLst/>
          </a:prstGeom>
          <a:ln>
            <a:noFill/>
          </a:ln>
        </p:spPr>
      </p:pic>
      <p:pic>
        <p:nvPicPr>
          <p:cNvPr id="161" name="Picture 2" descr=""/>
          <p:cNvPicPr/>
          <p:nvPr/>
        </p:nvPicPr>
        <p:blipFill>
          <a:blip r:embed="rId5"/>
          <a:stretch/>
        </p:blipFill>
        <p:spPr>
          <a:xfrm rot="607800">
            <a:off x="596160" y="3367440"/>
            <a:ext cx="3665160" cy="3035160"/>
          </a:xfrm>
          <a:prstGeom prst="rect">
            <a:avLst/>
          </a:prstGeom>
          <a:ln>
            <a:noFill/>
          </a:ln>
        </p:spPr>
      </p:pic>
    </p:spTree>
  </p:cSld>
  <p:transition>
    <p:fade thruBlk="true"/>
  </p:transition>
  <p:timing>
    <p:tnLst>
      <p:par>
        <p:cTn id="116" dur="indefinite" restart="never" nodeType="tmRoot">
          <p:childTnLst>
            <p:seq>
              <p:cTn id="117" dur="indefinite" nodeType="mainSeq">
                <p:childTnLst>
                  <p:par>
                    <p:cTn id="118" fill="hold">
                      <p:stCondLst>
                        <p:cond delay="indefinite"/>
                      </p:stCondLst>
                      <p:childTnLst>
                        <p:par>
                          <p:cTn id="119" fill="hold">
                            <p:stCondLst>
                              <p:cond delay="0"/>
                            </p:stCondLst>
                            <p:childTnLst>
                              <p:par>
                                <p:cTn id="120" nodeType="clickEffect" fill="hold" presetClass="entr" presetID="10">
                                  <p:stCondLst>
                                    <p:cond delay="0"/>
                                  </p:stCondLst>
                                  <p:childTnLst>
                                    <p:set>
                                      <p:cBhvr>
                                        <p:cTn id="121" dur="1" fill="hold">
                                          <p:stCondLst>
                                            <p:cond delay="0"/>
                                          </p:stCondLst>
                                        </p:cTn>
                                        <p:tgtEl>
                                          <p:spTgt spid="160"/>
                                        </p:tgtEl>
                                        <p:attrNameLst>
                                          <p:attrName>style.visibility</p:attrName>
                                        </p:attrNameLst>
                                      </p:cBhvr>
                                      <p:to>
                                        <p:strVal val="visible"/>
                                      </p:to>
                                    </p:set>
                                    <p:animEffect filter="fade" transition="in">
                                      <p:cBhvr additive="repl">
                                        <p:cTn id="122" dur="500"/>
                                        <p:tgtEl>
                                          <p:spTgt spid="160"/>
                                        </p:tgtEl>
                                      </p:cBhvr>
                                    </p:animEffec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0">
                                  <p:stCondLst>
                                    <p:cond delay="0"/>
                                  </p:stCondLst>
                                  <p:childTnLst>
                                    <p:set>
                                      <p:cBhvr>
                                        <p:cTn id="126" dur="1" fill="hold">
                                          <p:stCondLst>
                                            <p:cond delay="0"/>
                                          </p:stCondLst>
                                        </p:cTn>
                                        <p:tgtEl>
                                          <p:spTgt spid="161"/>
                                        </p:tgtEl>
                                        <p:attrNameLst>
                                          <p:attrName>style.visibility</p:attrName>
                                        </p:attrNameLst>
                                      </p:cBhvr>
                                      <p:to>
                                        <p:strVal val="visible"/>
                                      </p:to>
                                    </p:set>
                                    <p:animEffect filter="fade" transition="in">
                                      <p:cBhvr additive="repl">
                                        <p:cTn id="127" dur="500"/>
                                        <p:tgtEl>
                                          <p:spTgt spid="161"/>
                                        </p:tgtEl>
                                      </p:cBhvr>
                                    </p:animEffect>
                                  </p:childTnLst>
                                </p:cTn>
                              </p:par>
                            </p:childTnLst>
                          </p:cTn>
                        </p:par>
                      </p:childTnLst>
                    </p:cTn>
                  </p:par>
                  <p:par>
                    <p:cTn id="128" fill="hold">
                      <p:stCondLst>
                        <p:cond delay="indefinite"/>
                      </p:stCondLst>
                      <p:childTnLst>
                        <p:par>
                          <p:cTn id="129" fill="hold">
                            <p:stCondLst>
                              <p:cond delay="0"/>
                            </p:stCondLst>
                            <p:childTnLst>
                              <p:par>
                                <p:cTn id="130" nodeType="clickEffect" fill="hold" presetClass="exit" presetID="10">
                                  <p:stCondLst>
                                    <p:cond delay="0"/>
                                  </p:stCondLst>
                                  <p:childTnLst>
                                    <p:animEffect filter="fade" transition="out">
                                      <p:cBhvr additive="repl">
                                        <p:cTn id="131" dur="500"/>
                                        <p:tgtEl>
                                          <p:spTgt spid="160"/>
                                        </p:tgtEl>
                                      </p:cBhvr>
                                    </p:animEffect>
                                    <p:set>
                                      <p:cBhvr>
                                        <p:cTn id="132" dur="1" fill="hold">
                                          <p:stCondLst>
                                            <p:cond delay="499"/>
                                          </p:stCondLst>
                                        </p:cTn>
                                        <p:tgtEl>
                                          <p:spTgt spid="160"/>
                                        </p:tgtEl>
                                        <p:attrNameLst>
                                          <p:attrName>style.visibility</p:attrName>
                                        </p:attrNameLst>
                                      </p:cBhvr>
                                      <p:to>
                                        <p:strVal val="hidden"/>
                                      </p:to>
                                    </p:set>
                                  </p:childTnLst>
                                </p:cTn>
                              </p:par>
                            </p:childTnLst>
                          </p:cTn>
                        </p:par>
                        <p:par>
                          <p:cTn id="133" fill="hold">
                            <p:stCondLst>
                              <p:cond delay="500"/>
                            </p:stCondLst>
                            <p:childTnLst>
                              <p:par>
                                <p:cTn id="134" nodeType="afterEffect" fill="hold" presetClass="exit" presetID="10">
                                  <p:stCondLst>
                                    <p:cond delay="0"/>
                                  </p:stCondLst>
                                  <p:childTnLst>
                                    <p:animEffect filter="fade" transition="out">
                                      <p:cBhvr additive="repl">
                                        <p:cTn id="135" dur="500"/>
                                        <p:tgtEl>
                                          <p:spTgt spid="161"/>
                                        </p:tgtEl>
                                      </p:cBhvr>
                                    </p:animEffect>
                                    <p:set>
                                      <p:cBhvr>
                                        <p:cTn id="136" dur="1" fill="hold">
                                          <p:stCondLst>
                                            <p:cond delay="499"/>
                                          </p:stCondLst>
                                        </p:cTn>
                                        <p:tgtEl>
                                          <p:spTgt spid="161"/>
                                        </p:tgtEl>
                                        <p:attrNameLst>
                                          <p:attrName>style.visibility</p:attrName>
                                        </p:attrNameLst>
                                      </p:cBhvr>
                                      <p:to>
                                        <p:strVal val="hidden"/>
                                      </p:to>
                                    </p:set>
                                  </p:childTnLst>
                                </p:cTn>
                              </p:par>
                            </p:childTnLst>
                          </p:cTn>
                        </p:par>
                        <p:par>
                          <p:cTn id="137" fill="hold">
                            <p:stCondLst>
                              <p:cond delay="1000"/>
                            </p:stCondLst>
                            <p:childTnLst>
                              <p:par>
                                <p:cTn id="138" nodeType="afterEffect" fill="hold" presetClass="entr" presetID="10">
                                  <p:stCondLst>
                                    <p:cond delay="0"/>
                                  </p:stCondLst>
                                  <p:childTnLst>
                                    <p:set>
                                      <p:cBhvr>
                                        <p:cTn id="139" dur="1" fill="hold">
                                          <p:stCondLst>
                                            <p:cond delay="0"/>
                                          </p:stCondLst>
                                        </p:cTn>
                                        <p:tgtEl>
                                          <p:spTgt spid="157"/>
                                        </p:tgtEl>
                                        <p:attrNameLst>
                                          <p:attrName>style.visibility</p:attrName>
                                        </p:attrNameLst>
                                      </p:cBhvr>
                                      <p:to>
                                        <p:strVal val="visible"/>
                                      </p:to>
                                    </p:set>
                                    <p:animEffect filter="fade" transition="in">
                                      <p:cBhvr additive="repl">
                                        <p:cTn id="140" dur="500"/>
                                        <p:tgtEl>
                                          <p:spTgt spid="157"/>
                                        </p:tgtEl>
                                      </p:cBhvr>
                                    </p:animEffect>
                                  </p:childTnLst>
                                </p:cTn>
                              </p:par>
                            </p:childTnLst>
                          </p:cTn>
                        </p:par>
                        <p:par>
                          <p:cTn id="141" fill="hold">
                            <p:stCondLst>
                              <p:cond delay="1500"/>
                            </p:stCondLst>
                            <p:childTnLst>
                              <p:par>
                                <p:cTn id="142" nodeType="afterEffect" fill="hold" presetClass="entr" presetID="10">
                                  <p:stCondLst>
                                    <p:cond delay="0"/>
                                  </p:stCondLst>
                                  <p:childTnLst>
                                    <p:set>
                                      <p:cBhvr>
                                        <p:cTn id="143" dur="1" fill="hold">
                                          <p:stCondLst>
                                            <p:cond delay="0"/>
                                          </p:stCondLst>
                                        </p:cTn>
                                        <p:tgtEl>
                                          <p:spTgt spid="158"/>
                                        </p:tgtEl>
                                        <p:attrNameLst>
                                          <p:attrName>style.visibility</p:attrName>
                                        </p:attrNameLst>
                                      </p:cBhvr>
                                      <p:to>
                                        <p:strVal val="visible"/>
                                      </p:to>
                                    </p:set>
                                    <p:animEffect filter="fade" transition="in">
                                      <p:cBhvr additive="repl">
                                        <p:cTn id="144" dur="500"/>
                                        <p:tgtEl>
                                          <p:spTgt spid="158"/>
                                        </p:tgtEl>
                                      </p:cBhvr>
                                    </p:animEffect>
                                  </p:childTnLst>
                                </p:cTn>
                              </p:par>
                            </p:childTnLst>
                          </p:cTn>
                        </p:par>
                      </p:childTnLst>
                    </p:cTn>
                  </p:par>
                  <p:par>
                    <p:cTn id="145" fill="hold">
                      <p:stCondLst>
                        <p:cond delay="indefinite"/>
                      </p:stCondLst>
                      <p:childTnLst>
                        <p:par>
                          <p:cTn id="146" fill="hold">
                            <p:stCondLst>
                              <p:cond delay="0"/>
                            </p:stCondLst>
                            <p:childTnLst>
                              <p:par>
                                <p:cTn id="147" nodeType="clickEffect" fill="hold" presetClass="exit" presetID="10">
                                  <p:stCondLst>
                                    <p:cond delay="0"/>
                                  </p:stCondLst>
                                  <p:childTnLst>
                                    <p:animEffect filter="fade" transition="out">
                                      <p:cBhvr additive="repl">
                                        <p:cTn id="148" dur="500"/>
                                        <p:tgtEl>
                                          <p:spTgt spid="157"/>
                                        </p:tgtEl>
                                      </p:cBhvr>
                                    </p:animEffect>
                                    <p:set>
                                      <p:cBhvr>
                                        <p:cTn id="149" dur="1" fill="hold">
                                          <p:stCondLst>
                                            <p:cond delay="499"/>
                                          </p:stCondLst>
                                        </p:cTn>
                                        <p:tgtEl>
                                          <p:spTgt spid="157"/>
                                        </p:tgtEl>
                                        <p:attrNameLst>
                                          <p:attrName>style.visibility</p:attrName>
                                        </p:attrNameLst>
                                      </p:cBhvr>
                                      <p:to>
                                        <p:strVal val="hidden"/>
                                      </p:to>
                                    </p:set>
                                  </p:childTnLst>
                                </p:cTn>
                              </p:par>
                              <p:par>
                                <p:cTn id="150" nodeType="withEffect" fill="hold" presetClass="entr" presetID="10">
                                  <p:stCondLst>
                                    <p:cond delay="0"/>
                                  </p:stCondLst>
                                  <p:childTnLst>
                                    <p:set>
                                      <p:cBhvr>
                                        <p:cTn id="151" dur="1" fill="hold">
                                          <p:stCondLst>
                                            <p:cond delay="0"/>
                                          </p:stCondLst>
                                        </p:cTn>
                                        <p:tgtEl>
                                          <p:spTgt spid="159"/>
                                        </p:tgtEl>
                                        <p:attrNameLst>
                                          <p:attrName>style.visibility</p:attrName>
                                        </p:attrNameLst>
                                      </p:cBhvr>
                                      <p:to>
                                        <p:strVal val="visible"/>
                                      </p:to>
                                    </p:set>
                                    <p:animEffect filter="fade" transition="in">
                                      <p:cBhvr additive="repl">
                                        <p:cTn id="152" dur="500"/>
                                        <p:tgtEl>
                                          <p:spTgt spid="15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PCI-e</a:t>
            </a:r>
            <a:endParaRPr b="0" lang="de-DE" sz="4400" spc="-1" strike="noStrike">
              <a:solidFill>
                <a:srgbClr val="000000"/>
              </a:solidFill>
              <a:latin typeface="Calibri"/>
            </a:endParaRPr>
          </a:p>
        </p:txBody>
      </p:sp>
      <p:sp>
        <p:nvSpPr>
          <p:cNvPr id="163"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PCI = PeripheralComponentInterconnect</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Meist verwendet für Grafikkarten</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Vielseitig nutzbar</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164" name="Picture 3" descr=""/>
          <p:cNvPicPr/>
          <p:nvPr/>
        </p:nvPicPr>
        <p:blipFill>
          <a:blip r:embed="rId1"/>
          <a:stretch/>
        </p:blipFill>
        <p:spPr>
          <a:xfrm>
            <a:off x="395640" y="3285000"/>
            <a:ext cx="3791520" cy="2576880"/>
          </a:xfrm>
          <a:prstGeom prst="rect">
            <a:avLst/>
          </a:prstGeom>
          <a:ln>
            <a:noFill/>
          </a:ln>
        </p:spPr>
      </p:pic>
      <p:pic>
        <p:nvPicPr>
          <p:cNvPr id="165" name="Picture 4" descr=""/>
          <p:cNvPicPr/>
          <p:nvPr/>
        </p:nvPicPr>
        <p:blipFill>
          <a:blip r:embed="rId2"/>
          <a:stretch/>
        </p:blipFill>
        <p:spPr>
          <a:xfrm>
            <a:off x="3492000" y="3645000"/>
            <a:ext cx="5184360" cy="2226600"/>
          </a:xfrm>
          <a:prstGeom prst="rect">
            <a:avLst/>
          </a:prstGeom>
          <a:ln>
            <a:noFill/>
          </a:ln>
        </p:spPr>
      </p:pic>
      <p:pic>
        <p:nvPicPr>
          <p:cNvPr id="166" name="Picture 2" descr=""/>
          <p:cNvPicPr/>
          <p:nvPr/>
        </p:nvPicPr>
        <p:blipFill>
          <a:blip r:embed="rId3"/>
          <a:stretch/>
        </p:blipFill>
        <p:spPr>
          <a:xfrm>
            <a:off x="3348000" y="3256920"/>
            <a:ext cx="5326560" cy="3600720"/>
          </a:xfrm>
          <a:prstGeom prst="rect">
            <a:avLst/>
          </a:prstGeom>
          <a:ln>
            <a:noFill/>
          </a:ln>
        </p:spPr>
      </p:pic>
    </p:spTree>
  </p:cSld>
  <p:transition>
    <p:fade thruBlk="true"/>
  </p:transition>
  <p:timing>
    <p:tnLst>
      <p:par>
        <p:cTn id="153" dur="indefinite" restart="never" nodeType="tmRoot">
          <p:childTnLst>
            <p:seq>
              <p:cTn id="154" dur="indefinite" nodeType="mainSeq">
                <p:childTnLst>
                  <p:par>
                    <p:cTn id="155" fill="hold">
                      <p:stCondLst>
                        <p:cond delay="indefinite"/>
                      </p:stCondLst>
                      <p:childTnLst>
                        <p:par>
                          <p:cTn id="156" fill="hold">
                            <p:stCondLst>
                              <p:cond delay="0"/>
                            </p:stCondLst>
                            <p:childTnLst>
                              <p:par>
                                <p:cTn id="157" nodeType="clickEffect" fill="hold" presetClass="exit" presetID="10">
                                  <p:stCondLst>
                                    <p:cond delay="0"/>
                                  </p:stCondLst>
                                  <p:childTnLst>
                                    <p:animEffect filter="fade" transition="out">
                                      <p:cBhvr additive="repl">
                                        <p:cTn id="158" dur="500"/>
                                        <p:tgtEl>
                                          <p:spTgt spid="165"/>
                                        </p:tgtEl>
                                      </p:cBhvr>
                                    </p:animEffect>
                                    <p:set>
                                      <p:cBhvr>
                                        <p:cTn id="159" dur="1" fill="hold">
                                          <p:stCondLst>
                                            <p:cond delay="499"/>
                                          </p:stCondLst>
                                        </p:cTn>
                                        <p:tgtEl>
                                          <p:spTgt spid="165"/>
                                        </p:tgtEl>
                                        <p:attrNameLst>
                                          <p:attrName>style.visibility</p:attrName>
                                        </p:attrNameLst>
                                      </p:cBhvr>
                                      <p:to>
                                        <p:strVal val="hidden"/>
                                      </p:to>
                                    </p:set>
                                  </p:childTnLst>
                                </p:cTn>
                              </p:par>
                            </p:childTnLst>
                          </p:cTn>
                        </p:par>
                        <p:par>
                          <p:cTn id="160" fill="hold">
                            <p:stCondLst>
                              <p:cond delay="500"/>
                            </p:stCondLst>
                            <p:childTnLst>
                              <p:par>
                                <p:cTn id="161" nodeType="afterEffect" fill="hold" presetClass="entr" presetID="10">
                                  <p:stCondLst>
                                    <p:cond delay="0"/>
                                  </p:stCondLst>
                                  <p:childTnLst>
                                    <p:set>
                                      <p:cBhvr>
                                        <p:cTn id="162" dur="1" fill="hold">
                                          <p:stCondLst>
                                            <p:cond delay="0"/>
                                          </p:stCondLst>
                                        </p:cTn>
                                        <p:tgtEl>
                                          <p:spTgt spid="166"/>
                                        </p:tgtEl>
                                        <p:attrNameLst>
                                          <p:attrName>style.visibility</p:attrName>
                                        </p:attrNameLst>
                                      </p:cBhvr>
                                      <p:to>
                                        <p:strVal val="visible"/>
                                      </p:to>
                                    </p:set>
                                    <p:animEffect filter="fade" transition="in">
                                      <p:cBhvr additive="repl">
                                        <p:cTn id="163" dur="1000"/>
                                        <p:tgtEl>
                                          <p:spTgt spid="166"/>
                                        </p:tgtEl>
                                      </p:cBhvr>
                                    </p:animEffect>
                                  </p:childTnLst>
                                </p:cTn>
                              </p:par>
                            </p:childTnLst>
                          </p:cTn>
                        </p:par>
                      </p:childTnLst>
                    </p:cTn>
                  </p:par>
                  <p:par>
                    <p:cTn id="164" fill="hold">
                      <p:stCondLst>
                        <p:cond delay="indefinite"/>
                      </p:stCondLst>
                      <p:childTnLst>
                        <p:par>
                          <p:cTn id="165" fill="hold">
                            <p:stCondLst>
                              <p:cond delay="0"/>
                            </p:stCondLst>
                            <p:childTnLst>
                              <p:par>
                                <p:cTn id="166" nodeType="clickEffect" fill="hold" presetClass="entr" presetID="10">
                                  <p:stCondLst>
                                    <p:cond delay="0"/>
                                  </p:stCondLst>
                                  <p:childTnLst>
                                    <p:set>
                                      <p:cBhvr>
                                        <p:cTn id="167" dur="1" fill="hold">
                                          <p:stCondLst>
                                            <p:cond delay="0"/>
                                          </p:stCondLst>
                                        </p:cTn>
                                        <p:tgtEl>
                                          <p:spTgt spid="164"/>
                                        </p:tgtEl>
                                        <p:attrNameLst>
                                          <p:attrName>style.visibility</p:attrName>
                                        </p:attrNameLst>
                                      </p:cBhvr>
                                      <p:to>
                                        <p:strVal val="visible"/>
                                      </p:to>
                                    </p:set>
                                    <p:animEffect filter="fade" transition="in">
                                      <p:cBhvr additive="repl">
                                        <p:cTn id="168" dur="500"/>
                                        <p:tgtEl>
                                          <p:spTgt spid="16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Gliederung</a:t>
            </a:r>
            <a:endParaRPr b="0" lang="de-DE" sz="4400" spc="-1" strike="noStrike">
              <a:solidFill>
                <a:srgbClr val="000000"/>
              </a:solidFill>
              <a:latin typeface="Calibri"/>
            </a:endParaRPr>
          </a:p>
        </p:txBody>
      </p:sp>
      <p:sp>
        <p:nvSpPr>
          <p:cNvPr id="93" name="TextShape 2"/>
          <p:cNvSpPr txBox="1"/>
          <p:nvPr/>
        </p:nvSpPr>
        <p:spPr>
          <a:xfrm>
            <a:off x="457200" y="1600200"/>
            <a:ext cx="8229240" cy="4276800"/>
          </a:xfrm>
          <a:prstGeom prst="rect">
            <a:avLst/>
          </a:prstGeom>
          <a:solidFill>
            <a:srgbClr val="000000"/>
          </a:solidFill>
          <a:ln>
            <a:noFill/>
          </a:ln>
        </p:spPr>
        <p:txBody>
          <a:bodyPr>
            <a:normAutofit/>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Mainboard</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Prozessor (CPU)</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Arbeitsspeicher (RAM)</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Chipset</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Grafik (GPU)</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Kühlung</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Speicher</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Allgemeines</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94" name="Picture 4" descr=""/>
          <p:cNvPicPr/>
          <p:nvPr/>
        </p:nvPicPr>
        <p:blipFill>
          <a:blip r:embed="rId1"/>
          <a:stretch/>
        </p:blipFill>
        <p:spPr>
          <a:xfrm>
            <a:off x="3996000" y="3285000"/>
            <a:ext cx="4296960" cy="3047760"/>
          </a:xfrm>
          <a:prstGeom prst="rect">
            <a:avLst/>
          </a:prstGeom>
          <a:ln>
            <a:noFill/>
          </a:ln>
        </p:spPr>
      </p:pic>
    </p:spTree>
  </p:cSld>
  <p:transition>
    <p:fade thruBlk="true"/>
  </p:transition>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0">
                                  <p:stCondLst>
                                    <p:cond delay="0"/>
                                  </p:stCondLst>
                                  <p:childTnLst>
                                    <p:set>
                                      <p:cBhvr>
                                        <p:cTn id="8" dur="1" fill="hold">
                                          <p:stCondLst>
                                            <p:cond delay="0"/>
                                          </p:stCondLst>
                                        </p:cTn>
                                        <p:tgtEl>
                                          <p:spTgt spid="94"/>
                                        </p:tgtEl>
                                        <p:attrNameLst>
                                          <p:attrName>style.visibility</p:attrName>
                                        </p:attrNameLst>
                                      </p:cBhvr>
                                      <p:to>
                                        <p:strVal val="visible"/>
                                      </p:to>
                                    </p:set>
                                    <p:animEffect filter="fade" transition="in">
                                      <p:cBhvr additive="repl">
                                        <p:cTn id="9" dur="500"/>
                                        <p:tgtEl>
                                          <p:spTgt spid="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Bottleneck</a:t>
            </a:r>
            <a:endParaRPr b="0" lang="de-DE" sz="4400" spc="-1" strike="noStrike">
              <a:solidFill>
                <a:srgbClr val="000000"/>
              </a:solidFill>
              <a:latin typeface="Calibri"/>
            </a:endParaRPr>
          </a:p>
        </p:txBody>
      </p:sp>
      <p:sp>
        <p:nvSpPr>
          <p:cNvPr id="168"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Geschwindigkeitsbegrenzung durch </a:t>
            </a:r>
            <a:br/>
            <a:r>
              <a:rPr b="0" lang="de-DE" sz="3200" spc="-1" strike="noStrike">
                <a:solidFill>
                  <a:srgbClr val="d9d9d9"/>
                </a:solidFill>
                <a:latin typeface="Calibri"/>
              </a:rPr>
              <a:t>schlechte Hardware</a:t>
            </a:r>
            <a:endParaRPr b="0" lang="de-DE" sz="3200" spc="-1" strike="noStrike">
              <a:solidFill>
                <a:srgbClr val="d9d9d9"/>
              </a:solidFill>
              <a:latin typeface="Calibri"/>
            </a:endParaRPr>
          </a:p>
        </p:txBody>
      </p:sp>
      <p:pic>
        <p:nvPicPr>
          <p:cNvPr id="169" name="Picture 2" descr=""/>
          <p:cNvPicPr/>
          <p:nvPr/>
        </p:nvPicPr>
        <p:blipFill>
          <a:blip r:embed="rId1"/>
          <a:stretch/>
        </p:blipFill>
        <p:spPr>
          <a:xfrm rot="10800000">
            <a:off x="5940360" y="1629000"/>
            <a:ext cx="3384000" cy="3384000"/>
          </a:xfrm>
          <a:prstGeom prst="rect">
            <a:avLst/>
          </a:prstGeom>
          <a:ln>
            <a:noFill/>
          </a:ln>
        </p:spPr>
      </p:pic>
      <p:pic>
        <p:nvPicPr>
          <p:cNvPr id="170" name="Picture 3" descr=""/>
          <p:cNvPicPr/>
          <p:nvPr/>
        </p:nvPicPr>
        <p:blipFill>
          <a:blip r:embed="rId2"/>
          <a:stretch/>
        </p:blipFill>
        <p:spPr>
          <a:xfrm>
            <a:off x="4860000" y="3213000"/>
            <a:ext cx="1800000" cy="1800000"/>
          </a:xfrm>
          <a:prstGeom prst="rect">
            <a:avLst/>
          </a:prstGeom>
          <a:ln>
            <a:noFill/>
          </a:ln>
        </p:spPr>
      </p:pic>
      <p:pic>
        <p:nvPicPr>
          <p:cNvPr id="171" name="Picture 4" descr=""/>
          <p:cNvPicPr/>
          <p:nvPr/>
        </p:nvPicPr>
        <p:blipFill>
          <a:blip r:embed="rId3"/>
          <a:stretch/>
        </p:blipFill>
        <p:spPr>
          <a:xfrm>
            <a:off x="3924000" y="3717000"/>
            <a:ext cx="791640" cy="791640"/>
          </a:xfrm>
          <a:prstGeom prst="rect">
            <a:avLst/>
          </a:prstGeom>
          <a:ln>
            <a:noFill/>
          </a:ln>
        </p:spPr>
      </p:pic>
      <p:pic>
        <p:nvPicPr>
          <p:cNvPr id="172" name="Picture 5" descr=""/>
          <p:cNvPicPr/>
          <p:nvPr/>
        </p:nvPicPr>
        <p:blipFill>
          <a:blip r:embed="rId4"/>
          <a:stretch/>
        </p:blipFill>
        <p:spPr>
          <a:xfrm>
            <a:off x="107640" y="2356920"/>
            <a:ext cx="4168080" cy="4168080"/>
          </a:xfrm>
          <a:prstGeom prst="rect">
            <a:avLst/>
          </a:prstGeom>
          <a:ln>
            <a:noFill/>
          </a:ln>
        </p:spPr>
      </p:pic>
      <p:sp>
        <p:nvSpPr>
          <p:cNvPr id="173" name="CustomShape 3"/>
          <p:cNvSpPr/>
          <p:nvPr/>
        </p:nvSpPr>
        <p:spPr>
          <a:xfrm>
            <a:off x="323640" y="5805360"/>
            <a:ext cx="1583640" cy="471240"/>
          </a:xfrm>
          <a:prstGeom prst="rect">
            <a:avLst/>
          </a:prstGeom>
          <a:noFill/>
          <a:ln>
            <a:noFill/>
          </a:ln>
        </p:spPr>
        <p:style>
          <a:lnRef idx="0"/>
          <a:fillRef idx="0"/>
          <a:effectRef idx="0"/>
          <a:fontRef idx="minor"/>
        </p:style>
        <p:txBody>
          <a:bodyPr lIns="90000" rIns="90000" tIns="45000" bIns="45000"/>
          <a:p>
            <a:pPr algn="ctr">
              <a:lnSpc>
                <a:spcPct val="100000"/>
              </a:lnSpc>
            </a:pPr>
            <a:r>
              <a:rPr b="0" lang="de-DE" sz="2500" spc="-1" strike="noStrike">
                <a:solidFill>
                  <a:srgbClr val="bfbfbf"/>
                </a:solidFill>
                <a:latin typeface="Calibri"/>
              </a:rPr>
              <a:t>980€</a:t>
            </a:r>
            <a:endParaRPr b="0" lang="de-DE" sz="2500" spc="-1" strike="noStrike">
              <a:latin typeface="Arial"/>
            </a:endParaRPr>
          </a:p>
        </p:txBody>
      </p:sp>
      <p:sp>
        <p:nvSpPr>
          <p:cNvPr id="174" name="CustomShape 4"/>
          <p:cNvSpPr/>
          <p:nvPr/>
        </p:nvSpPr>
        <p:spPr>
          <a:xfrm>
            <a:off x="5004000" y="5373360"/>
            <a:ext cx="1583640" cy="471240"/>
          </a:xfrm>
          <a:prstGeom prst="rect">
            <a:avLst/>
          </a:prstGeom>
          <a:noFill/>
          <a:ln>
            <a:noFill/>
          </a:ln>
        </p:spPr>
        <p:style>
          <a:lnRef idx="0"/>
          <a:fillRef idx="0"/>
          <a:effectRef idx="0"/>
          <a:fontRef idx="minor"/>
        </p:style>
        <p:txBody>
          <a:bodyPr lIns="90000" rIns="90000" tIns="45000" bIns="45000"/>
          <a:p>
            <a:pPr algn="ctr">
              <a:lnSpc>
                <a:spcPct val="100000"/>
              </a:lnSpc>
            </a:pPr>
            <a:r>
              <a:rPr b="0" lang="de-DE" sz="2500" spc="-1" strike="noStrike">
                <a:solidFill>
                  <a:srgbClr val="bfbfbf"/>
                </a:solidFill>
                <a:latin typeface="Calibri"/>
              </a:rPr>
              <a:t>50€</a:t>
            </a:r>
            <a:endParaRPr b="0" lang="de-DE" sz="2500" spc="-1" strike="noStrike">
              <a:latin typeface="Arial"/>
            </a:endParaRPr>
          </a:p>
        </p:txBody>
      </p:sp>
    </p:spTree>
  </p:cSld>
  <p:transition>
    <p:fade thruBlk="true"/>
  </p:transition>
  <p:timing>
    <p:tnLst>
      <p:par>
        <p:cTn id="169" dur="indefinite" restart="never" nodeType="tmRoot">
          <p:childTnLst>
            <p:seq>
              <p:cTn id="170" dur="indefinite" nodeType="mainSeq">
                <p:childTnLst>
                  <p:par>
                    <p:cTn id="171" fill="hold">
                      <p:stCondLst>
                        <p:cond delay="0"/>
                      </p:stCondLst>
                      <p:childTnLst>
                        <p:par>
                          <p:cTn id="172" fill="hold">
                            <p:stCondLst>
                              <p:cond delay="0"/>
                            </p:stCondLst>
                            <p:childTnLst>
                              <p:par>
                                <p:cTn id="173" nodeType="withEffect" fill="hold" presetClass="entr" presetID="10">
                                  <p:stCondLst>
                                    <p:cond delay="0"/>
                                  </p:stCondLst>
                                  <p:childTnLst>
                                    <p:set>
                                      <p:cBhvr>
                                        <p:cTn id="174" dur="1" fill="hold">
                                          <p:stCondLst>
                                            <p:cond delay="0"/>
                                          </p:stCondLst>
                                        </p:cTn>
                                        <p:tgtEl>
                                          <p:spTgt spid="172"/>
                                        </p:tgtEl>
                                        <p:attrNameLst>
                                          <p:attrName>style.visibility</p:attrName>
                                        </p:attrNameLst>
                                      </p:cBhvr>
                                      <p:to>
                                        <p:strVal val="visible"/>
                                      </p:to>
                                    </p:set>
                                    <p:animEffect filter="fade" transition="in">
                                      <p:cBhvr additive="repl">
                                        <p:cTn id="175" dur="500"/>
                                        <p:tgtEl>
                                          <p:spTgt spid="172"/>
                                        </p:tgtEl>
                                      </p:cBhvr>
                                    </p:animEffect>
                                  </p:childTnLst>
                                </p:cTn>
                              </p:par>
                            </p:childTnLst>
                          </p:cTn>
                        </p:par>
                        <p:par>
                          <p:cTn id="176" fill="hold">
                            <p:stCondLst>
                              <p:cond delay="500"/>
                            </p:stCondLst>
                            <p:childTnLst>
                              <p:par>
                                <p:cTn id="177" nodeType="afterEffect" fill="hold" presetClass="entr" presetID="10">
                                  <p:stCondLst>
                                    <p:cond delay="0"/>
                                  </p:stCondLst>
                                  <p:childTnLst>
                                    <p:set>
                                      <p:cBhvr>
                                        <p:cTn id="178" dur="1" fill="hold">
                                          <p:stCondLst>
                                            <p:cond delay="0"/>
                                          </p:stCondLst>
                                        </p:cTn>
                                        <p:tgtEl>
                                          <p:spTgt spid="171"/>
                                        </p:tgtEl>
                                        <p:attrNameLst>
                                          <p:attrName>style.visibility</p:attrName>
                                        </p:attrNameLst>
                                      </p:cBhvr>
                                      <p:to>
                                        <p:strVal val="visible"/>
                                      </p:to>
                                    </p:set>
                                    <p:animEffect filter="fade" transition="in">
                                      <p:cBhvr additive="repl">
                                        <p:cTn id="179" dur="500"/>
                                        <p:tgtEl>
                                          <p:spTgt spid="171"/>
                                        </p:tgtEl>
                                      </p:cBhvr>
                                    </p:animEffect>
                                  </p:childTnLst>
                                </p:cTn>
                              </p:par>
                            </p:childTnLst>
                          </p:cTn>
                        </p:par>
                        <p:par>
                          <p:cTn id="180" fill="hold">
                            <p:stCondLst>
                              <p:cond delay="1000"/>
                            </p:stCondLst>
                            <p:childTnLst>
                              <p:par>
                                <p:cTn id="181" nodeType="afterEffect" fill="hold" presetClass="entr" presetID="10">
                                  <p:stCondLst>
                                    <p:cond delay="0"/>
                                  </p:stCondLst>
                                  <p:childTnLst>
                                    <p:set>
                                      <p:cBhvr>
                                        <p:cTn id="182" dur="1" fill="hold">
                                          <p:stCondLst>
                                            <p:cond delay="0"/>
                                          </p:stCondLst>
                                        </p:cTn>
                                        <p:tgtEl>
                                          <p:spTgt spid="170"/>
                                        </p:tgtEl>
                                        <p:attrNameLst>
                                          <p:attrName>style.visibility</p:attrName>
                                        </p:attrNameLst>
                                      </p:cBhvr>
                                      <p:to>
                                        <p:strVal val="visible"/>
                                      </p:to>
                                    </p:set>
                                    <p:animEffect filter="fade" transition="in">
                                      <p:cBhvr additive="repl">
                                        <p:cTn id="183" dur="500"/>
                                        <p:tgtEl>
                                          <p:spTgt spid="170"/>
                                        </p:tgtEl>
                                      </p:cBhvr>
                                    </p:animEffect>
                                  </p:childTnLst>
                                </p:cTn>
                              </p:par>
                            </p:childTnLst>
                          </p:cTn>
                        </p:par>
                        <p:par>
                          <p:cTn id="184" fill="hold">
                            <p:stCondLst>
                              <p:cond delay="1500"/>
                            </p:stCondLst>
                            <p:childTnLst>
                              <p:par>
                                <p:cTn id="185" nodeType="afterEffect" fill="hold" presetClass="entr" presetID="10">
                                  <p:stCondLst>
                                    <p:cond delay="0"/>
                                  </p:stCondLst>
                                  <p:childTnLst>
                                    <p:set>
                                      <p:cBhvr>
                                        <p:cTn id="186" dur="1" fill="hold">
                                          <p:stCondLst>
                                            <p:cond delay="0"/>
                                          </p:stCondLst>
                                        </p:cTn>
                                        <p:tgtEl>
                                          <p:spTgt spid="174"/>
                                        </p:tgtEl>
                                        <p:attrNameLst>
                                          <p:attrName>style.visibility</p:attrName>
                                        </p:attrNameLst>
                                      </p:cBhvr>
                                      <p:to>
                                        <p:strVal val="visible"/>
                                      </p:to>
                                    </p:set>
                                    <p:animEffect filter="fade" transition="in">
                                      <p:cBhvr additive="repl">
                                        <p:cTn id="187" dur="500"/>
                                        <p:tgtEl>
                                          <p:spTgt spid="174"/>
                                        </p:tgtEl>
                                      </p:cBhvr>
                                    </p:animEffect>
                                  </p:childTnLst>
                                </p:cTn>
                              </p:par>
                              <p:par>
                                <p:cTn id="188" nodeType="withEffect" fill="hold" presetClass="entr" presetID="10">
                                  <p:stCondLst>
                                    <p:cond delay="0"/>
                                  </p:stCondLst>
                                  <p:childTnLst>
                                    <p:set>
                                      <p:cBhvr>
                                        <p:cTn id="189" dur="1" fill="hold">
                                          <p:stCondLst>
                                            <p:cond delay="0"/>
                                          </p:stCondLst>
                                        </p:cTn>
                                        <p:tgtEl>
                                          <p:spTgt spid="173"/>
                                        </p:tgtEl>
                                        <p:attrNameLst>
                                          <p:attrName>style.visibility</p:attrName>
                                        </p:attrNameLst>
                                      </p:cBhvr>
                                      <p:to>
                                        <p:strVal val="visible"/>
                                      </p:to>
                                    </p:set>
                                    <p:animEffect filter="fade" transition="in">
                                      <p:cBhvr additive="repl">
                                        <p:cTn id="190" dur="500"/>
                                        <p:tgtEl>
                                          <p:spTgt spid="173"/>
                                        </p:tgtEl>
                                      </p:cBhvr>
                                    </p:animEffec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0">
                                  <p:stCondLst>
                                    <p:cond delay="0"/>
                                  </p:stCondLst>
                                  <p:childTnLst>
                                    <p:set>
                                      <p:cBhvr>
                                        <p:cTn id="194" dur="1" fill="hold">
                                          <p:stCondLst>
                                            <p:cond delay="0"/>
                                          </p:stCondLst>
                                        </p:cTn>
                                        <p:tgtEl>
                                          <p:spTgt spid="169"/>
                                        </p:tgtEl>
                                        <p:attrNameLst>
                                          <p:attrName>style.visibility</p:attrName>
                                        </p:attrNameLst>
                                      </p:cBhvr>
                                      <p:to>
                                        <p:strVal val="visible"/>
                                      </p:to>
                                    </p:set>
                                    <p:animEffect filter="fade" transition="in">
                                      <p:cBhvr additive="repl">
                                        <p:cTn id="195" dur="500"/>
                                        <p:tgtEl>
                                          <p:spTgt spid="16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Kühlung</a:t>
            </a:r>
            <a:endParaRPr b="0" lang="de-DE" sz="4400" spc="-1" strike="noStrike">
              <a:solidFill>
                <a:srgbClr val="000000"/>
              </a:solidFill>
              <a:latin typeface="Calibri"/>
            </a:endParaRPr>
          </a:p>
        </p:txBody>
      </p:sp>
      <p:sp>
        <p:nvSpPr>
          <p:cNvPr id="176"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Lüfter erhältlich in verschiedenen Größen:</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Standard: 140mm, 120mm, 80mm</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Wärmeleitpaste sorgt für Kontakt zwischen CPU und Kühlkörper</a:t>
            </a:r>
            <a:endParaRPr b="0" lang="de-DE" sz="3200" spc="-1" strike="noStrike">
              <a:solidFill>
                <a:srgbClr val="d9d9d9"/>
              </a:solidFill>
              <a:latin typeface="Calibri"/>
            </a:endParaRPr>
          </a:p>
        </p:txBody>
      </p:sp>
      <p:pic>
        <p:nvPicPr>
          <p:cNvPr id="177" name="Picture 2" descr=""/>
          <p:cNvPicPr/>
          <p:nvPr/>
        </p:nvPicPr>
        <p:blipFill>
          <a:blip r:embed="rId1"/>
          <a:stretch/>
        </p:blipFill>
        <p:spPr>
          <a:xfrm>
            <a:off x="4140000" y="3266640"/>
            <a:ext cx="1944000" cy="2443320"/>
          </a:xfrm>
          <a:prstGeom prst="rect">
            <a:avLst/>
          </a:prstGeom>
          <a:ln>
            <a:noFill/>
          </a:ln>
        </p:spPr>
      </p:pic>
      <p:pic>
        <p:nvPicPr>
          <p:cNvPr id="178" name="Picture 3" descr=""/>
          <p:cNvPicPr/>
          <p:nvPr/>
        </p:nvPicPr>
        <p:blipFill>
          <a:blip r:embed="rId2"/>
          <a:stretch/>
        </p:blipFill>
        <p:spPr>
          <a:xfrm>
            <a:off x="395640" y="3816000"/>
            <a:ext cx="8208720" cy="2565000"/>
          </a:xfrm>
          <a:prstGeom prst="rect">
            <a:avLst/>
          </a:prstGeom>
          <a:ln>
            <a:noFill/>
          </a:ln>
        </p:spPr>
      </p:pic>
      <p:pic>
        <p:nvPicPr>
          <p:cNvPr id="179" name="Picture 7" descr=""/>
          <p:cNvPicPr/>
          <p:nvPr/>
        </p:nvPicPr>
        <p:blipFill>
          <a:blip r:embed="rId3"/>
          <a:stretch/>
        </p:blipFill>
        <p:spPr>
          <a:xfrm rot="6263400">
            <a:off x="6685200" y="5088240"/>
            <a:ext cx="2149920" cy="1421640"/>
          </a:xfrm>
          <a:prstGeom prst="rect">
            <a:avLst/>
          </a:prstGeom>
          <a:ln>
            <a:noFill/>
          </a:ln>
        </p:spPr>
      </p:pic>
      <p:pic>
        <p:nvPicPr>
          <p:cNvPr id="180" name="Picture 2" descr=""/>
          <p:cNvPicPr/>
          <p:nvPr/>
        </p:nvPicPr>
        <p:blipFill>
          <a:blip r:embed="rId4"/>
          <a:stretch/>
        </p:blipFill>
        <p:spPr>
          <a:xfrm>
            <a:off x="1187640" y="3717000"/>
            <a:ext cx="2455920" cy="2664000"/>
          </a:xfrm>
          <a:prstGeom prst="rect">
            <a:avLst/>
          </a:prstGeom>
          <a:ln>
            <a:noFill/>
          </a:ln>
        </p:spPr>
      </p:pic>
      <p:pic>
        <p:nvPicPr>
          <p:cNvPr id="181" name="Picture 3" descr=""/>
          <p:cNvPicPr/>
          <p:nvPr/>
        </p:nvPicPr>
        <p:blipFill>
          <a:blip r:embed="rId5"/>
          <a:stretch/>
        </p:blipFill>
        <p:spPr>
          <a:xfrm>
            <a:off x="6228360" y="3285000"/>
            <a:ext cx="2232000" cy="2545200"/>
          </a:xfrm>
          <a:prstGeom prst="rect">
            <a:avLst/>
          </a:prstGeom>
          <a:ln>
            <a:noFill/>
          </a:ln>
        </p:spPr>
      </p:pic>
      <p:pic>
        <p:nvPicPr>
          <p:cNvPr id="182" name="Picture 2" descr=""/>
          <p:cNvPicPr/>
          <p:nvPr/>
        </p:nvPicPr>
        <p:blipFill>
          <a:blip r:embed="rId6"/>
          <a:stretch/>
        </p:blipFill>
        <p:spPr>
          <a:xfrm>
            <a:off x="3924000" y="3789000"/>
            <a:ext cx="2317680" cy="2642760"/>
          </a:xfrm>
          <a:prstGeom prst="rect">
            <a:avLst/>
          </a:prstGeom>
          <a:ln>
            <a:noFill/>
          </a:ln>
        </p:spPr>
      </p:pic>
      <p:pic>
        <p:nvPicPr>
          <p:cNvPr id="183" name="Picture 3" descr=""/>
          <p:cNvPicPr/>
          <p:nvPr/>
        </p:nvPicPr>
        <p:blipFill>
          <a:blip r:embed="rId7"/>
          <a:stretch/>
        </p:blipFill>
        <p:spPr>
          <a:xfrm>
            <a:off x="6588360" y="3933000"/>
            <a:ext cx="1875600" cy="2357640"/>
          </a:xfrm>
          <a:prstGeom prst="rect">
            <a:avLst/>
          </a:prstGeom>
          <a:ln>
            <a:noFill/>
          </a:ln>
        </p:spPr>
      </p:pic>
      <p:pic>
        <p:nvPicPr>
          <p:cNvPr id="184" name="Picture 3" descr=""/>
          <p:cNvPicPr/>
          <p:nvPr/>
        </p:nvPicPr>
        <p:blipFill>
          <a:blip r:embed="rId8"/>
          <a:stretch/>
        </p:blipFill>
        <p:spPr>
          <a:xfrm>
            <a:off x="5540400" y="3892680"/>
            <a:ext cx="3135600" cy="1983960"/>
          </a:xfrm>
          <a:prstGeom prst="rect">
            <a:avLst/>
          </a:prstGeom>
          <a:ln>
            <a:noFill/>
          </a:ln>
        </p:spPr>
      </p:pic>
    </p:spTree>
  </p:cSld>
  <p:transition>
    <p:fade thruBlk="true"/>
  </p:transition>
  <p:timing>
    <p:tnLst>
      <p:par>
        <p:cTn id="196" dur="indefinite" restart="never" nodeType="tmRoot">
          <p:childTnLst>
            <p:seq>
              <p:cTn id="197" dur="indefinite" nodeType="mainSeq">
                <p:childTnLst>
                  <p:par>
                    <p:cTn id="198" fill="hold">
                      <p:stCondLst>
                        <p:cond delay="indefinite"/>
                      </p:stCondLst>
                      <p:childTnLst>
                        <p:par>
                          <p:cTn id="199" fill="hold">
                            <p:stCondLst>
                              <p:cond delay="0"/>
                            </p:stCondLst>
                            <p:childTnLst>
                              <p:par>
                                <p:cTn id="200" nodeType="clickEffect" fill="hold" presetClass="entr" presetID="10">
                                  <p:stCondLst>
                                    <p:cond delay="0"/>
                                  </p:stCondLst>
                                  <p:childTnLst>
                                    <p:set>
                                      <p:cBhvr>
                                        <p:cTn id="201" dur="1" fill="hold">
                                          <p:stCondLst>
                                            <p:cond delay="0"/>
                                          </p:stCondLst>
                                        </p:cTn>
                                        <p:tgtEl>
                                          <p:spTgt spid="184"/>
                                        </p:tgtEl>
                                        <p:attrNameLst>
                                          <p:attrName>style.visibility</p:attrName>
                                        </p:attrNameLst>
                                      </p:cBhvr>
                                      <p:to>
                                        <p:strVal val="visible"/>
                                      </p:to>
                                    </p:set>
                                    <p:animEffect filter="fade" transition="in">
                                      <p:cBhvr additive="repl">
                                        <p:cTn id="202" dur="500"/>
                                        <p:tgtEl>
                                          <p:spTgt spid="184"/>
                                        </p:tgtEl>
                                      </p:cBhvr>
                                    </p:animEffect>
                                  </p:childTnLst>
                                </p:cTn>
                              </p:par>
                            </p:childTnLst>
                          </p:cTn>
                        </p:par>
                      </p:childTnLst>
                    </p:cTn>
                  </p:par>
                  <p:par>
                    <p:cTn id="203" fill="hold">
                      <p:stCondLst>
                        <p:cond delay="indefinite"/>
                      </p:stCondLst>
                      <p:childTnLst>
                        <p:par>
                          <p:cTn id="204" fill="hold">
                            <p:stCondLst>
                              <p:cond delay="0"/>
                            </p:stCondLst>
                            <p:childTnLst>
                              <p:par>
                                <p:cTn id="205" nodeType="clickEffect" fill="hold" presetClass="exit" presetID="10">
                                  <p:stCondLst>
                                    <p:cond delay="0"/>
                                  </p:stCondLst>
                                  <p:childTnLst>
                                    <p:animEffect filter="fade" transition="out">
                                      <p:cBhvr additive="repl">
                                        <p:cTn id="206" dur="500"/>
                                        <p:tgtEl>
                                          <p:spTgt spid="184"/>
                                        </p:tgtEl>
                                      </p:cBhvr>
                                    </p:animEffect>
                                    <p:set>
                                      <p:cBhvr>
                                        <p:cTn id="207" dur="1" fill="hold">
                                          <p:stCondLst>
                                            <p:cond delay="499"/>
                                          </p:stCondLst>
                                        </p:cTn>
                                        <p:tgtEl>
                                          <p:spTgt spid="18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nodeType="clickEffect" fill="hold" presetClass="entr" presetID="10">
                                  <p:stCondLst>
                                    <p:cond delay="0"/>
                                  </p:stCondLst>
                                  <p:childTnLst>
                                    <p:set>
                                      <p:cBhvr>
                                        <p:cTn id="211" dur="1" fill="hold">
                                          <p:stCondLst>
                                            <p:cond delay="0"/>
                                          </p:stCondLst>
                                        </p:cTn>
                                        <p:tgtEl>
                                          <p:spTgt spid="181"/>
                                        </p:tgtEl>
                                        <p:attrNameLst>
                                          <p:attrName>style.visibility</p:attrName>
                                        </p:attrNameLst>
                                      </p:cBhvr>
                                      <p:to>
                                        <p:strVal val="visible"/>
                                      </p:to>
                                    </p:set>
                                    <p:animEffect filter="fade" transition="in">
                                      <p:cBhvr additive="repl">
                                        <p:cTn id="212" dur="500"/>
                                        <p:tgtEl>
                                          <p:spTgt spid="181"/>
                                        </p:tgtEl>
                                      </p:cBhvr>
                                    </p:animEffect>
                                  </p:childTnLst>
                                </p:cTn>
                              </p:par>
                            </p:childTnLst>
                          </p:cTn>
                        </p:par>
                        <p:par>
                          <p:cTn id="213" fill="hold">
                            <p:stCondLst>
                              <p:cond delay="500"/>
                            </p:stCondLst>
                            <p:childTnLst>
                              <p:par>
                                <p:cTn id="214" nodeType="afterEffect" fill="hold" presetClass="entr" presetID="10">
                                  <p:stCondLst>
                                    <p:cond delay="0"/>
                                  </p:stCondLst>
                                  <p:childTnLst>
                                    <p:set>
                                      <p:cBhvr>
                                        <p:cTn id="215" dur="1" fill="hold">
                                          <p:stCondLst>
                                            <p:cond delay="0"/>
                                          </p:stCondLst>
                                        </p:cTn>
                                        <p:tgtEl>
                                          <p:spTgt spid="177"/>
                                        </p:tgtEl>
                                        <p:attrNameLst>
                                          <p:attrName>style.visibility</p:attrName>
                                        </p:attrNameLst>
                                      </p:cBhvr>
                                      <p:to>
                                        <p:strVal val="visible"/>
                                      </p:to>
                                    </p:set>
                                    <p:animEffect filter="fade" transition="in">
                                      <p:cBhvr additive="repl">
                                        <p:cTn id="216" dur="500"/>
                                        <p:tgtEl>
                                          <p:spTgt spid="177"/>
                                        </p:tgtEl>
                                      </p:cBhvr>
                                    </p:animEffect>
                                  </p:childTnLst>
                                </p:cTn>
                              </p:par>
                            </p:childTnLst>
                          </p:cTn>
                        </p:par>
                      </p:childTnLst>
                    </p:cTn>
                  </p:par>
                  <p:par>
                    <p:cTn id="217" fill="hold">
                      <p:stCondLst>
                        <p:cond delay="indefinite"/>
                      </p:stCondLst>
                      <p:childTnLst>
                        <p:par>
                          <p:cTn id="218" fill="hold">
                            <p:stCondLst>
                              <p:cond delay="0"/>
                            </p:stCondLst>
                            <p:childTnLst>
                              <p:par>
                                <p:cTn id="219" nodeType="clickEffect" fill="hold" presetClass="exit" presetID="10">
                                  <p:stCondLst>
                                    <p:cond delay="0"/>
                                  </p:stCondLst>
                                  <p:childTnLst>
                                    <p:animEffect filter="fade" transition="out">
                                      <p:cBhvr additive="repl">
                                        <p:cTn id="220" dur="500"/>
                                        <p:tgtEl>
                                          <p:spTgt spid="181"/>
                                        </p:tgtEl>
                                      </p:cBhvr>
                                    </p:animEffect>
                                    <p:set>
                                      <p:cBhvr>
                                        <p:cTn id="221" dur="1" fill="hold">
                                          <p:stCondLst>
                                            <p:cond delay="499"/>
                                          </p:stCondLst>
                                        </p:cTn>
                                        <p:tgtEl>
                                          <p:spTgt spid="181"/>
                                        </p:tgtEl>
                                        <p:attrNameLst>
                                          <p:attrName>style.visibility</p:attrName>
                                        </p:attrNameLst>
                                      </p:cBhvr>
                                      <p:to>
                                        <p:strVal val="hidden"/>
                                      </p:to>
                                    </p:set>
                                  </p:childTnLst>
                                </p:cTn>
                              </p:par>
                              <p:par>
                                <p:cTn id="222" nodeType="withEffect" fill="hold" presetClass="exit" presetID="10">
                                  <p:stCondLst>
                                    <p:cond delay="0"/>
                                  </p:stCondLst>
                                  <p:childTnLst>
                                    <p:animEffect filter="fade" transition="out">
                                      <p:cBhvr additive="repl">
                                        <p:cTn id="223" dur="500"/>
                                        <p:tgtEl>
                                          <p:spTgt spid="177"/>
                                        </p:tgtEl>
                                      </p:cBhvr>
                                    </p:animEffect>
                                    <p:set>
                                      <p:cBhvr>
                                        <p:cTn id="224" dur="1" fill="hold">
                                          <p:stCondLst>
                                            <p:cond delay="499"/>
                                          </p:stCondLst>
                                        </p:cTn>
                                        <p:tgtEl>
                                          <p:spTgt spid="177"/>
                                        </p:tgtEl>
                                        <p:attrNameLst>
                                          <p:attrName>style.visibility</p:attrName>
                                        </p:attrNameLst>
                                      </p:cBhvr>
                                      <p:to>
                                        <p:strVal val="hidden"/>
                                      </p:to>
                                    </p:set>
                                  </p:childTnLst>
                                </p:cTn>
                              </p:par>
                              <p:par>
                                <p:cTn id="225" nodeType="withEffect" fill="hold" presetClass="entr" presetID="10">
                                  <p:stCondLst>
                                    <p:cond delay="0"/>
                                  </p:stCondLst>
                                  <p:childTnLst>
                                    <p:set>
                                      <p:cBhvr>
                                        <p:cTn id="226" dur="1" fill="hold">
                                          <p:stCondLst>
                                            <p:cond delay="0"/>
                                          </p:stCondLst>
                                        </p:cTn>
                                        <p:tgtEl>
                                          <p:spTgt spid="178"/>
                                        </p:tgtEl>
                                        <p:attrNameLst>
                                          <p:attrName>style.visibility</p:attrName>
                                        </p:attrNameLst>
                                      </p:cBhvr>
                                      <p:to>
                                        <p:strVal val="visible"/>
                                      </p:to>
                                    </p:set>
                                    <p:animEffect filter="fade" transition="in">
                                      <p:cBhvr additive="repl">
                                        <p:cTn id="227" dur="500"/>
                                        <p:tgtEl>
                                          <p:spTgt spid="178"/>
                                        </p:tgtEl>
                                      </p:cBhvr>
                                    </p:animEffect>
                                  </p:childTnLst>
                                </p:cTn>
                              </p:par>
                            </p:childTnLst>
                          </p:cTn>
                        </p:par>
                      </p:childTnLst>
                    </p:cTn>
                  </p:par>
                  <p:par>
                    <p:cTn id="228" fill="hold">
                      <p:stCondLst>
                        <p:cond delay="indefinite"/>
                      </p:stCondLst>
                      <p:childTnLst>
                        <p:par>
                          <p:cTn id="229" fill="hold">
                            <p:stCondLst>
                              <p:cond delay="0"/>
                            </p:stCondLst>
                            <p:childTnLst>
                              <p:par>
                                <p:cTn id="230" nodeType="clickEffect" fill="hold" presetClass="exit" presetID="10">
                                  <p:stCondLst>
                                    <p:cond delay="0"/>
                                  </p:stCondLst>
                                  <p:childTnLst>
                                    <p:animEffect filter="fade" transition="out">
                                      <p:cBhvr additive="repl">
                                        <p:cTn id="231" dur="500"/>
                                        <p:tgtEl>
                                          <p:spTgt spid="178"/>
                                        </p:tgtEl>
                                      </p:cBhvr>
                                    </p:animEffect>
                                    <p:set>
                                      <p:cBhvr>
                                        <p:cTn id="232" dur="1" fill="hold">
                                          <p:stCondLst>
                                            <p:cond delay="499"/>
                                          </p:stCondLst>
                                        </p:cTn>
                                        <p:tgtEl>
                                          <p:spTgt spid="178"/>
                                        </p:tgtEl>
                                        <p:attrNameLst>
                                          <p:attrName>style.visibility</p:attrName>
                                        </p:attrNameLst>
                                      </p:cBhvr>
                                      <p:to>
                                        <p:strVal val="hidden"/>
                                      </p:to>
                                    </p:set>
                                  </p:childTnLst>
                                </p:cTn>
                              </p:par>
                              <p:par>
                                <p:cTn id="233" nodeType="withEffect" fill="hold" presetClass="entr" presetID="10">
                                  <p:stCondLst>
                                    <p:cond delay="0"/>
                                  </p:stCondLst>
                                  <p:childTnLst>
                                    <p:set>
                                      <p:cBhvr>
                                        <p:cTn id="234" dur="1" fill="hold">
                                          <p:stCondLst>
                                            <p:cond delay="0"/>
                                          </p:stCondLst>
                                        </p:cTn>
                                        <p:tgtEl>
                                          <p:spTgt spid="180"/>
                                        </p:tgtEl>
                                        <p:attrNameLst>
                                          <p:attrName>style.visibility</p:attrName>
                                        </p:attrNameLst>
                                      </p:cBhvr>
                                      <p:to>
                                        <p:strVal val="visible"/>
                                      </p:to>
                                    </p:set>
                                    <p:animEffect filter="fade" transition="in">
                                      <p:cBhvr additive="repl">
                                        <p:cTn id="235" dur="500"/>
                                        <p:tgtEl>
                                          <p:spTgt spid="180"/>
                                        </p:tgtEl>
                                      </p:cBhvr>
                                    </p:animEffect>
                                  </p:childTnLst>
                                </p:cTn>
                              </p:par>
                            </p:childTnLst>
                          </p:cTn>
                        </p:par>
                        <p:par>
                          <p:cTn id="236" fill="hold">
                            <p:stCondLst>
                              <p:cond delay="500"/>
                            </p:stCondLst>
                            <p:childTnLst>
                              <p:par>
                                <p:cTn id="237" nodeType="afterEffect" fill="hold" presetClass="entr" presetID="10">
                                  <p:stCondLst>
                                    <p:cond delay="0"/>
                                  </p:stCondLst>
                                  <p:childTnLst>
                                    <p:set>
                                      <p:cBhvr>
                                        <p:cTn id="238" dur="1" fill="hold">
                                          <p:stCondLst>
                                            <p:cond delay="0"/>
                                          </p:stCondLst>
                                        </p:cTn>
                                        <p:tgtEl>
                                          <p:spTgt spid="182"/>
                                        </p:tgtEl>
                                        <p:attrNameLst>
                                          <p:attrName>style.visibility</p:attrName>
                                        </p:attrNameLst>
                                      </p:cBhvr>
                                      <p:to>
                                        <p:strVal val="visible"/>
                                      </p:to>
                                    </p:set>
                                    <p:animEffect filter="fade" transition="in">
                                      <p:cBhvr additive="repl">
                                        <p:cTn id="239" dur="500"/>
                                        <p:tgtEl>
                                          <p:spTgt spid="182"/>
                                        </p:tgtEl>
                                      </p:cBhvr>
                                    </p:animEffec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0">
                                  <p:stCondLst>
                                    <p:cond delay="0"/>
                                  </p:stCondLst>
                                  <p:childTnLst>
                                    <p:set>
                                      <p:cBhvr>
                                        <p:cTn id="243" dur="1" fill="hold">
                                          <p:stCondLst>
                                            <p:cond delay="0"/>
                                          </p:stCondLst>
                                        </p:cTn>
                                        <p:tgtEl>
                                          <p:spTgt spid="183"/>
                                        </p:tgtEl>
                                        <p:attrNameLst>
                                          <p:attrName>style.visibility</p:attrName>
                                        </p:attrNameLst>
                                      </p:cBhvr>
                                      <p:to>
                                        <p:strVal val="visible"/>
                                      </p:to>
                                    </p:set>
                                    <p:animEffect filter="fade" transition="in">
                                      <p:cBhvr additive="repl">
                                        <p:cTn id="244" dur="500"/>
                                        <p:tgtEl>
                                          <p:spTgt spid="183"/>
                                        </p:tgtEl>
                                      </p:cBhvr>
                                    </p:animEffect>
                                  </p:childTnLst>
                                </p:cTn>
                              </p:par>
                            </p:childTnLst>
                          </p:cTn>
                        </p:par>
                      </p:childTnLst>
                    </p:cTn>
                  </p:par>
                  <p:par>
                    <p:cTn id="245" fill="hold">
                      <p:stCondLst>
                        <p:cond delay="indefinite"/>
                      </p:stCondLst>
                      <p:childTnLst>
                        <p:par>
                          <p:cTn id="246" fill="hold">
                            <p:stCondLst>
                              <p:cond delay="0"/>
                            </p:stCondLst>
                            <p:childTnLst>
                              <p:par>
                                <p:cTn id="247" nodeType="clickEffect" fill="hold" presetClass="exit" presetID="10">
                                  <p:stCondLst>
                                    <p:cond delay="0"/>
                                  </p:stCondLst>
                                  <p:childTnLst>
                                    <p:animEffect filter="fade" transition="out">
                                      <p:cBhvr additive="repl">
                                        <p:cTn id="248" dur="500"/>
                                        <p:tgtEl>
                                          <p:spTgt spid="183"/>
                                        </p:tgtEl>
                                      </p:cBhvr>
                                    </p:animEffect>
                                    <p:set>
                                      <p:cBhvr>
                                        <p:cTn id="249" dur="1" fill="hold">
                                          <p:stCondLst>
                                            <p:cond delay="499"/>
                                          </p:stCondLst>
                                        </p:cTn>
                                        <p:tgtEl>
                                          <p:spTgt spid="183"/>
                                        </p:tgtEl>
                                        <p:attrNameLst>
                                          <p:attrName>style.visibility</p:attrName>
                                        </p:attrNameLst>
                                      </p:cBhvr>
                                      <p:to>
                                        <p:strVal val="hidden"/>
                                      </p:to>
                                    </p:set>
                                  </p:childTnLst>
                                </p:cTn>
                              </p:par>
                            </p:childTnLst>
                          </p:cTn>
                        </p:par>
                        <p:par>
                          <p:cTn id="250" fill="hold">
                            <p:stCondLst>
                              <p:cond delay="500"/>
                            </p:stCondLst>
                            <p:childTnLst>
                              <p:par>
                                <p:cTn id="251" nodeType="afterEffect" fill="hold" presetClass="entr" presetID="10">
                                  <p:stCondLst>
                                    <p:cond delay="0"/>
                                  </p:stCondLst>
                                  <p:childTnLst>
                                    <p:set>
                                      <p:cBhvr>
                                        <p:cTn id="252" dur="1" fill="hold">
                                          <p:stCondLst>
                                            <p:cond delay="0"/>
                                          </p:stCondLst>
                                        </p:cTn>
                                        <p:tgtEl>
                                          <p:spTgt spid="179"/>
                                        </p:tgtEl>
                                        <p:attrNameLst>
                                          <p:attrName>style.visibility</p:attrName>
                                        </p:attrNameLst>
                                      </p:cBhvr>
                                      <p:to>
                                        <p:strVal val="visible"/>
                                      </p:to>
                                    </p:set>
                                    <p:animEffect filter="fade" transition="in">
                                      <p:cBhvr additive="repl">
                                        <p:cTn id="253" dur="500"/>
                                        <p:tgtEl>
                                          <p:spTgt spid="17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Kühlung: Luft</a:t>
            </a:r>
            <a:endParaRPr b="0" lang="de-DE" sz="4400" spc="-1" strike="noStrike">
              <a:solidFill>
                <a:srgbClr val="000000"/>
              </a:solidFill>
              <a:latin typeface="Calibri"/>
            </a:endParaRPr>
          </a:p>
        </p:txBody>
      </p:sp>
      <p:sp>
        <p:nvSpPr>
          <p:cNvPr id="186"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Günstige, einfache Kühlung</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Heatspreader / Heatsink leiten Wärme ab</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CPU-Kühlkörper: Zusätzlich Heatpipes zur besseren Wärmeübertragung zum Kühlkörper</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187" name="Picture 4" descr=""/>
          <p:cNvPicPr/>
          <p:nvPr/>
        </p:nvPicPr>
        <p:blipFill>
          <a:blip r:embed="rId1"/>
          <a:stretch/>
        </p:blipFill>
        <p:spPr>
          <a:xfrm>
            <a:off x="5926320" y="4077000"/>
            <a:ext cx="2857320" cy="2392200"/>
          </a:xfrm>
          <a:prstGeom prst="rect">
            <a:avLst/>
          </a:prstGeom>
          <a:ln>
            <a:noFill/>
          </a:ln>
        </p:spPr>
      </p:pic>
      <p:pic>
        <p:nvPicPr>
          <p:cNvPr id="188" name="Picture 5" descr=""/>
          <p:cNvPicPr/>
          <p:nvPr/>
        </p:nvPicPr>
        <p:blipFill>
          <a:blip r:embed="rId2"/>
          <a:stretch/>
        </p:blipFill>
        <p:spPr>
          <a:xfrm>
            <a:off x="-180360" y="3285000"/>
            <a:ext cx="3923640" cy="3923640"/>
          </a:xfrm>
          <a:prstGeom prst="rect">
            <a:avLst/>
          </a:prstGeom>
          <a:ln>
            <a:noFill/>
          </a:ln>
        </p:spPr>
      </p:pic>
      <p:pic>
        <p:nvPicPr>
          <p:cNvPr id="189" name="Picture 6" descr=""/>
          <p:cNvPicPr/>
          <p:nvPr/>
        </p:nvPicPr>
        <p:blipFill>
          <a:blip r:embed="rId3"/>
          <a:stretch/>
        </p:blipFill>
        <p:spPr>
          <a:xfrm>
            <a:off x="3348000" y="3872160"/>
            <a:ext cx="3086640" cy="2985480"/>
          </a:xfrm>
          <a:prstGeom prst="rect">
            <a:avLst/>
          </a:prstGeom>
          <a:ln>
            <a:noFill/>
          </a:ln>
        </p:spPr>
      </p:pic>
      <p:pic>
        <p:nvPicPr>
          <p:cNvPr id="190" name="Picture 3" descr=""/>
          <p:cNvPicPr/>
          <p:nvPr/>
        </p:nvPicPr>
        <p:blipFill>
          <a:blip r:embed="rId4"/>
          <a:stretch/>
        </p:blipFill>
        <p:spPr>
          <a:xfrm>
            <a:off x="3996000" y="4365000"/>
            <a:ext cx="2232000" cy="2016360"/>
          </a:xfrm>
          <a:prstGeom prst="rect">
            <a:avLst/>
          </a:prstGeom>
          <a:ln>
            <a:noFill/>
          </a:ln>
        </p:spPr>
      </p:pic>
      <p:pic>
        <p:nvPicPr>
          <p:cNvPr id="191" name="Picture 4" descr=""/>
          <p:cNvPicPr/>
          <p:nvPr/>
        </p:nvPicPr>
        <p:blipFill>
          <a:blip r:embed="rId5"/>
          <a:stretch/>
        </p:blipFill>
        <p:spPr>
          <a:xfrm>
            <a:off x="467640" y="4390920"/>
            <a:ext cx="3672000" cy="2298600"/>
          </a:xfrm>
          <a:prstGeom prst="rect">
            <a:avLst/>
          </a:prstGeom>
          <a:ln>
            <a:noFill/>
          </a:ln>
        </p:spPr>
      </p:pic>
    </p:spTree>
  </p:cSld>
  <p:transition>
    <p:fade thruBlk="true"/>
  </p:transition>
  <p:timing>
    <p:tnLst>
      <p:par>
        <p:cTn id="254" dur="indefinite" restart="never" nodeType="tmRoot">
          <p:childTnLst>
            <p:seq>
              <p:cTn id="255" dur="indefinite" nodeType="mainSeq">
                <p:childTnLst>
                  <p:par>
                    <p:cTn id="256" fill="hold">
                      <p:stCondLst>
                        <p:cond delay="indefinite"/>
                      </p:stCondLst>
                      <p:childTnLst>
                        <p:par>
                          <p:cTn id="257" fill="hold">
                            <p:stCondLst>
                              <p:cond delay="0"/>
                            </p:stCondLst>
                            <p:childTnLst>
                              <p:par>
                                <p:cTn id="258" nodeType="clickEffect" fill="hold" presetClass="entr" presetID="10">
                                  <p:stCondLst>
                                    <p:cond delay="0"/>
                                  </p:stCondLst>
                                  <p:childTnLst>
                                    <p:set>
                                      <p:cBhvr>
                                        <p:cTn id="259" dur="1" fill="hold">
                                          <p:stCondLst>
                                            <p:cond delay="0"/>
                                          </p:stCondLst>
                                        </p:cTn>
                                        <p:tgtEl>
                                          <p:spTgt spid="191"/>
                                        </p:tgtEl>
                                        <p:attrNameLst>
                                          <p:attrName>style.visibility</p:attrName>
                                        </p:attrNameLst>
                                      </p:cBhvr>
                                      <p:to>
                                        <p:strVal val="visible"/>
                                      </p:to>
                                    </p:set>
                                    <p:animEffect filter="fade" transition="in">
                                      <p:cBhvr additive="repl">
                                        <p:cTn id="260" dur="1000"/>
                                        <p:tgtEl>
                                          <p:spTgt spid="191"/>
                                        </p:tgtEl>
                                      </p:cBhvr>
                                    </p:animEffect>
                                  </p:childTnLst>
                                </p:cTn>
                              </p:par>
                            </p:childTnLst>
                          </p:cTn>
                        </p:par>
                        <p:par>
                          <p:cTn id="261" fill="hold">
                            <p:stCondLst>
                              <p:cond delay="1000"/>
                            </p:stCondLst>
                            <p:childTnLst>
                              <p:par>
                                <p:cTn id="262" nodeType="afterEffect" fill="hold" presetClass="entr" presetID="10">
                                  <p:stCondLst>
                                    <p:cond delay="0"/>
                                  </p:stCondLst>
                                  <p:childTnLst>
                                    <p:set>
                                      <p:cBhvr>
                                        <p:cTn id="263" dur="1" fill="hold">
                                          <p:stCondLst>
                                            <p:cond delay="0"/>
                                          </p:stCondLst>
                                        </p:cTn>
                                        <p:tgtEl>
                                          <p:spTgt spid="190"/>
                                        </p:tgtEl>
                                        <p:attrNameLst>
                                          <p:attrName>style.visibility</p:attrName>
                                        </p:attrNameLst>
                                      </p:cBhvr>
                                      <p:to>
                                        <p:strVal val="visible"/>
                                      </p:to>
                                    </p:set>
                                    <p:animEffect filter="fade" transition="in">
                                      <p:cBhvr additive="repl">
                                        <p:cTn id="264" dur="1000"/>
                                        <p:tgtEl>
                                          <p:spTgt spid="190"/>
                                        </p:tgtEl>
                                      </p:cBhvr>
                                    </p:animEffec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0">
                                  <p:stCondLst>
                                    <p:cond delay="0"/>
                                  </p:stCondLst>
                                  <p:childTnLst>
                                    <p:set>
                                      <p:cBhvr>
                                        <p:cTn id="268" dur="1" fill="hold">
                                          <p:stCondLst>
                                            <p:cond delay="0"/>
                                          </p:stCondLst>
                                        </p:cTn>
                                        <p:tgtEl>
                                          <p:spTgt spid="187"/>
                                        </p:tgtEl>
                                        <p:attrNameLst>
                                          <p:attrName>style.visibility</p:attrName>
                                        </p:attrNameLst>
                                      </p:cBhvr>
                                      <p:to>
                                        <p:strVal val="visible"/>
                                      </p:to>
                                    </p:set>
                                    <p:animEffect filter="fade" transition="in">
                                      <p:cBhvr additive="repl">
                                        <p:cTn id="269" dur="500"/>
                                        <p:tgtEl>
                                          <p:spTgt spid="187"/>
                                        </p:tgtEl>
                                      </p:cBhvr>
                                    </p:animEffect>
                                  </p:childTnLst>
                                </p:cTn>
                              </p:par>
                            </p:childTnLst>
                          </p:cTn>
                        </p:par>
                      </p:childTnLst>
                    </p:cTn>
                  </p:par>
                  <p:par>
                    <p:cTn id="270" fill="hold">
                      <p:stCondLst>
                        <p:cond delay="indefinite"/>
                      </p:stCondLst>
                      <p:childTnLst>
                        <p:par>
                          <p:cTn id="271" fill="hold">
                            <p:stCondLst>
                              <p:cond delay="0"/>
                            </p:stCondLst>
                            <p:childTnLst>
                              <p:par>
                                <p:cTn id="272" nodeType="clickEffect" fill="hold" presetClass="exit" presetID="10">
                                  <p:stCondLst>
                                    <p:cond delay="0"/>
                                  </p:stCondLst>
                                  <p:childTnLst>
                                    <p:animEffect filter="fade" transition="out">
                                      <p:cBhvr additive="repl">
                                        <p:cTn id="273" dur="500"/>
                                        <p:tgtEl>
                                          <p:spTgt spid="190"/>
                                        </p:tgtEl>
                                      </p:cBhvr>
                                    </p:animEffect>
                                    <p:set>
                                      <p:cBhvr>
                                        <p:cTn id="274" dur="1" fill="hold">
                                          <p:stCondLst>
                                            <p:cond delay="499"/>
                                          </p:stCondLst>
                                        </p:cTn>
                                        <p:tgtEl>
                                          <p:spTgt spid="190"/>
                                        </p:tgtEl>
                                        <p:attrNameLst>
                                          <p:attrName>style.visibility</p:attrName>
                                        </p:attrNameLst>
                                      </p:cBhvr>
                                      <p:to>
                                        <p:strVal val="hidden"/>
                                      </p:to>
                                    </p:set>
                                  </p:childTnLst>
                                </p:cTn>
                              </p:par>
                            </p:childTnLst>
                          </p:cTn>
                        </p:par>
                        <p:par>
                          <p:cTn id="275" fill="hold">
                            <p:stCondLst>
                              <p:cond delay="500"/>
                            </p:stCondLst>
                            <p:childTnLst>
                              <p:par>
                                <p:cTn id="276" nodeType="afterEffect" fill="hold" presetClass="exit" presetID="10">
                                  <p:stCondLst>
                                    <p:cond delay="0"/>
                                  </p:stCondLst>
                                  <p:childTnLst>
                                    <p:animEffect filter="fade" transition="out">
                                      <p:cBhvr additive="repl">
                                        <p:cTn id="277" dur="500"/>
                                        <p:tgtEl>
                                          <p:spTgt spid="191"/>
                                        </p:tgtEl>
                                      </p:cBhvr>
                                    </p:animEffect>
                                    <p:set>
                                      <p:cBhvr>
                                        <p:cTn id="278" dur="1" fill="hold">
                                          <p:stCondLst>
                                            <p:cond delay="499"/>
                                          </p:stCondLst>
                                        </p:cTn>
                                        <p:tgtEl>
                                          <p:spTgt spid="191"/>
                                        </p:tgtEl>
                                        <p:attrNameLst>
                                          <p:attrName>style.visibility</p:attrName>
                                        </p:attrNameLst>
                                      </p:cBhvr>
                                      <p:to>
                                        <p:strVal val="hidden"/>
                                      </p:to>
                                    </p:set>
                                  </p:childTnLst>
                                </p:cTn>
                              </p:par>
                            </p:childTnLst>
                          </p:cTn>
                        </p:par>
                        <p:par>
                          <p:cTn id="279" fill="hold">
                            <p:stCondLst>
                              <p:cond delay="1000"/>
                            </p:stCondLst>
                            <p:childTnLst>
                              <p:par>
                                <p:cTn id="280" nodeType="afterEffect" fill="hold" presetClass="entr" presetID="10">
                                  <p:stCondLst>
                                    <p:cond delay="0"/>
                                  </p:stCondLst>
                                  <p:childTnLst>
                                    <p:set>
                                      <p:cBhvr>
                                        <p:cTn id="281" dur="1" fill="hold">
                                          <p:stCondLst>
                                            <p:cond delay="0"/>
                                          </p:stCondLst>
                                        </p:cTn>
                                        <p:tgtEl>
                                          <p:spTgt spid="189"/>
                                        </p:tgtEl>
                                        <p:attrNameLst>
                                          <p:attrName>style.visibility</p:attrName>
                                        </p:attrNameLst>
                                      </p:cBhvr>
                                      <p:to>
                                        <p:strVal val="visible"/>
                                      </p:to>
                                    </p:set>
                                    <p:animEffect filter="fade" transition="in">
                                      <p:cBhvr additive="repl">
                                        <p:cTn id="282" dur="500"/>
                                        <p:tgtEl>
                                          <p:spTgt spid="189"/>
                                        </p:tgtEl>
                                      </p:cBhvr>
                                    </p:animEffect>
                                  </p:childTnLst>
                                </p:cTn>
                              </p:par>
                            </p:childTnLst>
                          </p:cTn>
                        </p:par>
                        <p:par>
                          <p:cTn id="283" fill="hold">
                            <p:stCondLst>
                              <p:cond delay="1500"/>
                            </p:stCondLst>
                            <p:childTnLst>
                              <p:par>
                                <p:cTn id="284" nodeType="afterEffect" fill="hold" presetClass="entr" presetID="10">
                                  <p:stCondLst>
                                    <p:cond delay="0"/>
                                  </p:stCondLst>
                                  <p:childTnLst>
                                    <p:set>
                                      <p:cBhvr>
                                        <p:cTn id="285" dur="1" fill="hold">
                                          <p:stCondLst>
                                            <p:cond delay="0"/>
                                          </p:stCondLst>
                                        </p:cTn>
                                        <p:tgtEl>
                                          <p:spTgt spid="188"/>
                                        </p:tgtEl>
                                        <p:attrNameLst>
                                          <p:attrName>style.visibility</p:attrName>
                                        </p:attrNameLst>
                                      </p:cBhvr>
                                      <p:to>
                                        <p:strVal val="visible"/>
                                      </p:to>
                                    </p:set>
                                    <p:animEffect filter="fade" transition="in">
                                      <p:cBhvr additive="repl">
                                        <p:cTn id="286" dur="500"/>
                                        <p:tgtEl>
                                          <p:spTgt spid="18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Kühlung: Wasser</a:t>
            </a:r>
            <a:endParaRPr b="0" lang="de-DE" sz="4400" spc="-1" strike="noStrike">
              <a:solidFill>
                <a:srgbClr val="000000"/>
              </a:solidFill>
              <a:latin typeface="Calibri"/>
            </a:endParaRPr>
          </a:p>
        </p:txBody>
      </p:sp>
      <p:sp>
        <p:nvSpPr>
          <p:cNvPr id="193"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Bessere Kühlleistung als Heatsinks</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Mehr Effizienz als Heatsinks</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Zwei Arten: AiO oder Selbstbau</a:t>
            </a:r>
            <a:endParaRPr b="0" lang="de-DE" sz="3200" spc="-1" strike="noStrike">
              <a:solidFill>
                <a:srgbClr val="d9d9d9"/>
              </a:solidFill>
              <a:latin typeface="Calibri"/>
            </a:endParaRPr>
          </a:p>
        </p:txBody>
      </p:sp>
      <p:pic>
        <p:nvPicPr>
          <p:cNvPr id="194" name="Picture 2" descr=""/>
          <p:cNvPicPr/>
          <p:nvPr/>
        </p:nvPicPr>
        <p:blipFill>
          <a:blip r:embed="rId1"/>
          <a:stretch/>
        </p:blipFill>
        <p:spPr>
          <a:xfrm rot="20754000">
            <a:off x="132480" y="4286520"/>
            <a:ext cx="4953960" cy="1998000"/>
          </a:xfrm>
          <a:prstGeom prst="rect">
            <a:avLst/>
          </a:prstGeom>
          <a:ln>
            <a:noFill/>
          </a:ln>
        </p:spPr>
      </p:pic>
      <p:pic>
        <p:nvPicPr>
          <p:cNvPr id="195" name="Picture 3" descr=""/>
          <p:cNvPicPr/>
          <p:nvPr/>
        </p:nvPicPr>
        <p:blipFill>
          <a:blip r:embed="rId2"/>
          <a:stretch/>
        </p:blipFill>
        <p:spPr>
          <a:xfrm>
            <a:off x="6048720" y="3317040"/>
            <a:ext cx="3347640" cy="3540600"/>
          </a:xfrm>
          <a:prstGeom prst="rect">
            <a:avLst/>
          </a:prstGeom>
          <a:ln>
            <a:noFill/>
          </a:ln>
        </p:spPr>
      </p:pic>
      <p:pic>
        <p:nvPicPr>
          <p:cNvPr id="196" name="Picture 2" descr=""/>
          <p:cNvPicPr/>
          <p:nvPr/>
        </p:nvPicPr>
        <p:blipFill>
          <a:blip r:embed="rId3"/>
          <a:stretch/>
        </p:blipFill>
        <p:spPr>
          <a:xfrm rot="21408600">
            <a:off x="483120" y="2837160"/>
            <a:ext cx="4752000" cy="4752000"/>
          </a:xfrm>
          <a:prstGeom prst="rect">
            <a:avLst/>
          </a:prstGeom>
          <a:ln>
            <a:noFill/>
          </a:ln>
        </p:spPr>
      </p:pic>
      <p:pic>
        <p:nvPicPr>
          <p:cNvPr id="197" name="Picture 3" descr=""/>
          <p:cNvPicPr/>
          <p:nvPr/>
        </p:nvPicPr>
        <p:blipFill>
          <a:blip r:embed="rId4"/>
          <a:stretch/>
        </p:blipFill>
        <p:spPr>
          <a:xfrm>
            <a:off x="827640" y="3708720"/>
            <a:ext cx="1971360" cy="2384280"/>
          </a:xfrm>
          <a:prstGeom prst="rect">
            <a:avLst/>
          </a:prstGeom>
          <a:ln>
            <a:noFill/>
          </a:ln>
        </p:spPr>
      </p:pic>
      <p:pic>
        <p:nvPicPr>
          <p:cNvPr id="198" name="Picture 2" descr=""/>
          <p:cNvPicPr/>
          <p:nvPr/>
        </p:nvPicPr>
        <p:blipFill>
          <a:blip r:embed="rId5"/>
          <a:stretch/>
        </p:blipFill>
        <p:spPr>
          <a:xfrm>
            <a:off x="5279040" y="3213000"/>
            <a:ext cx="3864600" cy="3876120"/>
          </a:xfrm>
          <a:prstGeom prst="rect">
            <a:avLst/>
          </a:prstGeom>
          <a:ln>
            <a:noFill/>
          </a:ln>
        </p:spPr>
      </p:pic>
      <p:pic>
        <p:nvPicPr>
          <p:cNvPr id="199" name="Picture 3" descr=""/>
          <p:cNvPicPr/>
          <p:nvPr/>
        </p:nvPicPr>
        <p:blipFill>
          <a:blip r:embed="rId6"/>
          <a:stretch/>
        </p:blipFill>
        <p:spPr>
          <a:xfrm>
            <a:off x="4962600" y="3933000"/>
            <a:ext cx="5071680" cy="2924640"/>
          </a:xfrm>
          <a:prstGeom prst="rect">
            <a:avLst/>
          </a:prstGeom>
          <a:ln>
            <a:noFill/>
          </a:ln>
        </p:spPr>
      </p:pic>
      <p:pic>
        <p:nvPicPr>
          <p:cNvPr id="200" name="Picture 4" descr=""/>
          <p:cNvPicPr/>
          <p:nvPr/>
        </p:nvPicPr>
        <p:blipFill>
          <a:blip r:embed="rId7"/>
          <a:stretch/>
        </p:blipFill>
        <p:spPr>
          <a:xfrm>
            <a:off x="2483640" y="3645000"/>
            <a:ext cx="2736000" cy="2736000"/>
          </a:xfrm>
          <a:prstGeom prst="rect">
            <a:avLst/>
          </a:prstGeom>
          <a:ln>
            <a:noFill/>
          </a:ln>
        </p:spPr>
      </p:pic>
    </p:spTree>
  </p:cSld>
  <p:transition>
    <p:fade thruBlk="true"/>
  </p:transition>
  <p:timing>
    <p:tnLst>
      <p:par>
        <p:cTn id="287" dur="indefinite" restart="never" nodeType="tmRoot">
          <p:childTnLst>
            <p:seq>
              <p:cTn id="288" dur="indefinite" nodeType="mainSeq">
                <p:childTnLst>
                  <p:par>
                    <p:cTn id="289" fill="hold">
                      <p:stCondLst>
                        <p:cond delay="indefinite"/>
                      </p:stCondLst>
                      <p:childTnLst>
                        <p:par>
                          <p:cTn id="290" fill="hold">
                            <p:stCondLst>
                              <p:cond delay="0"/>
                            </p:stCondLst>
                            <p:childTnLst>
                              <p:par>
                                <p:cTn id="291" nodeType="clickEffect" fill="hold" presetClass="entr" presetID="10">
                                  <p:stCondLst>
                                    <p:cond delay="0"/>
                                  </p:stCondLst>
                                  <p:childTnLst>
                                    <p:set>
                                      <p:cBhvr>
                                        <p:cTn id="292" dur="1" fill="hold">
                                          <p:stCondLst>
                                            <p:cond delay="0"/>
                                          </p:stCondLst>
                                        </p:cTn>
                                        <p:tgtEl>
                                          <p:spTgt spid="195"/>
                                        </p:tgtEl>
                                        <p:attrNameLst>
                                          <p:attrName>style.visibility</p:attrName>
                                        </p:attrNameLst>
                                      </p:cBhvr>
                                      <p:to>
                                        <p:strVal val="visible"/>
                                      </p:to>
                                    </p:set>
                                    <p:animEffect filter="fade" transition="in">
                                      <p:cBhvr additive="repl">
                                        <p:cTn id="293" dur="500"/>
                                        <p:tgtEl>
                                          <p:spTgt spid="195"/>
                                        </p:tgtEl>
                                      </p:cBhvr>
                                    </p:animEffect>
                                  </p:childTnLst>
                                </p:cTn>
                              </p:par>
                            </p:childTnLst>
                          </p:cTn>
                        </p:par>
                        <p:par>
                          <p:cTn id="294" fill="hold">
                            <p:stCondLst>
                              <p:cond delay="500"/>
                            </p:stCondLst>
                            <p:childTnLst>
                              <p:par>
                                <p:cTn id="295" nodeType="afterEffect" fill="hold" presetClass="entr" presetID="10">
                                  <p:stCondLst>
                                    <p:cond delay="0"/>
                                  </p:stCondLst>
                                  <p:childTnLst>
                                    <p:set>
                                      <p:cBhvr>
                                        <p:cTn id="296" dur="1" fill="hold">
                                          <p:stCondLst>
                                            <p:cond delay="0"/>
                                          </p:stCondLst>
                                        </p:cTn>
                                        <p:tgtEl>
                                          <p:spTgt spid="194"/>
                                        </p:tgtEl>
                                        <p:attrNameLst>
                                          <p:attrName>style.visibility</p:attrName>
                                        </p:attrNameLst>
                                      </p:cBhvr>
                                      <p:to>
                                        <p:strVal val="visible"/>
                                      </p:to>
                                    </p:set>
                                    <p:animEffect filter="fade" transition="in">
                                      <p:cBhvr additive="repl">
                                        <p:cTn id="297" dur="500"/>
                                        <p:tgtEl>
                                          <p:spTgt spid="194"/>
                                        </p:tgtEl>
                                      </p:cBhvr>
                                    </p:animEffect>
                                  </p:childTnLst>
                                </p:cTn>
                              </p:par>
                            </p:childTnLst>
                          </p:cTn>
                        </p:par>
                      </p:childTnLst>
                    </p:cTn>
                  </p:par>
                  <p:par>
                    <p:cTn id="298" fill="hold">
                      <p:stCondLst>
                        <p:cond delay="indefinite"/>
                      </p:stCondLst>
                      <p:childTnLst>
                        <p:par>
                          <p:cTn id="299" fill="hold">
                            <p:stCondLst>
                              <p:cond delay="0"/>
                            </p:stCondLst>
                            <p:childTnLst>
                              <p:par>
                                <p:cTn id="300" nodeType="clickEffect" fill="hold" presetClass="exit" presetID="10">
                                  <p:stCondLst>
                                    <p:cond delay="0"/>
                                  </p:stCondLst>
                                  <p:childTnLst>
                                    <p:animEffect filter="fade" transition="out">
                                      <p:cBhvr additive="repl">
                                        <p:cTn id="301" dur="1000"/>
                                        <p:tgtEl>
                                          <p:spTgt spid="194"/>
                                        </p:tgtEl>
                                      </p:cBhvr>
                                    </p:animEffect>
                                    <p:set>
                                      <p:cBhvr>
                                        <p:cTn id="302" dur="1" fill="hold">
                                          <p:stCondLst>
                                            <p:cond delay="999"/>
                                          </p:stCondLst>
                                        </p:cTn>
                                        <p:tgtEl>
                                          <p:spTgt spid="194"/>
                                        </p:tgtEl>
                                        <p:attrNameLst>
                                          <p:attrName>style.visibility</p:attrName>
                                        </p:attrNameLst>
                                      </p:cBhvr>
                                      <p:to>
                                        <p:strVal val="hidden"/>
                                      </p:to>
                                    </p:set>
                                  </p:childTnLst>
                                </p:cTn>
                              </p:par>
                              <p:par>
                                <p:cTn id="303" nodeType="withEffect" fill="hold" presetClass="exit" presetID="10">
                                  <p:stCondLst>
                                    <p:cond delay="0"/>
                                  </p:stCondLst>
                                  <p:childTnLst>
                                    <p:animEffect filter="fade" transition="out">
                                      <p:cBhvr additive="repl">
                                        <p:cTn id="304" dur="500"/>
                                        <p:tgtEl>
                                          <p:spTgt spid="195"/>
                                        </p:tgtEl>
                                      </p:cBhvr>
                                    </p:animEffect>
                                    <p:set>
                                      <p:cBhvr>
                                        <p:cTn id="305" dur="1" fill="hold">
                                          <p:stCondLst>
                                            <p:cond delay="499"/>
                                          </p:stCondLst>
                                        </p:cTn>
                                        <p:tgtEl>
                                          <p:spTgt spid="195"/>
                                        </p:tgtEl>
                                        <p:attrNameLst>
                                          <p:attrName>style.visibility</p:attrName>
                                        </p:attrNameLst>
                                      </p:cBhvr>
                                      <p:to>
                                        <p:strVal val="hidden"/>
                                      </p:to>
                                    </p:set>
                                  </p:childTnLst>
                                </p:cTn>
                              </p:par>
                            </p:childTnLst>
                          </p:cTn>
                        </p:par>
                        <p:par>
                          <p:cTn id="306" fill="hold">
                            <p:stCondLst>
                              <p:cond delay="1000"/>
                            </p:stCondLst>
                            <p:childTnLst>
                              <p:par>
                                <p:cTn id="307" nodeType="afterEffect" fill="hold" presetClass="entr" presetID="10">
                                  <p:stCondLst>
                                    <p:cond delay="0"/>
                                  </p:stCondLst>
                                  <p:childTnLst>
                                    <p:set>
                                      <p:cBhvr>
                                        <p:cTn id="308" dur="1" fill="hold">
                                          <p:stCondLst>
                                            <p:cond delay="0"/>
                                          </p:stCondLst>
                                        </p:cTn>
                                        <p:tgtEl>
                                          <p:spTgt spid="199"/>
                                        </p:tgtEl>
                                        <p:attrNameLst>
                                          <p:attrName>style.visibility</p:attrName>
                                        </p:attrNameLst>
                                      </p:cBhvr>
                                      <p:to>
                                        <p:strVal val="visible"/>
                                      </p:to>
                                    </p:set>
                                    <p:animEffect filter="fade" transition="in">
                                      <p:cBhvr additive="repl">
                                        <p:cTn id="309" dur="500"/>
                                        <p:tgtEl>
                                          <p:spTgt spid="199"/>
                                        </p:tgtEl>
                                      </p:cBhvr>
                                    </p:animEffect>
                                  </p:childTnLst>
                                </p:cTn>
                              </p:par>
                            </p:childTnLst>
                          </p:cTn>
                        </p:par>
                        <p:par>
                          <p:cTn id="310" fill="hold">
                            <p:stCondLst>
                              <p:cond delay="1500"/>
                            </p:stCondLst>
                            <p:childTnLst>
                              <p:par>
                                <p:cTn id="311" nodeType="afterEffect" fill="hold" presetClass="entr" presetID="10">
                                  <p:stCondLst>
                                    <p:cond delay="0"/>
                                  </p:stCondLst>
                                  <p:childTnLst>
                                    <p:set>
                                      <p:cBhvr>
                                        <p:cTn id="312" dur="1" fill="hold">
                                          <p:stCondLst>
                                            <p:cond delay="0"/>
                                          </p:stCondLst>
                                        </p:cTn>
                                        <p:tgtEl>
                                          <p:spTgt spid="197"/>
                                        </p:tgtEl>
                                        <p:attrNameLst>
                                          <p:attrName>style.visibility</p:attrName>
                                        </p:attrNameLst>
                                      </p:cBhvr>
                                      <p:to>
                                        <p:strVal val="visible"/>
                                      </p:to>
                                    </p:set>
                                    <p:animEffect filter="fade" transition="in">
                                      <p:cBhvr additive="repl">
                                        <p:cTn id="313" dur="500"/>
                                        <p:tgtEl>
                                          <p:spTgt spid="197"/>
                                        </p:tgtEl>
                                      </p:cBhvr>
                                    </p:animEffect>
                                  </p:childTnLst>
                                </p:cTn>
                              </p:par>
                            </p:childTnLst>
                          </p:cTn>
                        </p:par>
                      </p:childTnLst>
                    </p:cTn>
                  </p:par>
                  <p:par>
                    <p:cTn id="314" fill="hold">
                      <p:stCondLst>
                        <p:cond delay="indefinite"/>
                      </p:stCondLst>
                      <p:childTnLst>
                        <p:par>
                          <p:cTn id="315" fill="hold">
                            <p:stCondLst>
                              <p:cond delay="0"/>
                            </p:stCondLst>
                            <p:childTnLst>
                              <p:par>
                                <p:cTn id="316" nodeType="clickEffect" fill="hold" presetClass="entr" presetID="10">
                                  <p:stCondLst>
                                    <p:cond delay="0"/>
                                  </p:stCondLst>
                                  <p:childTnLst>
                                    <p:set>
                                      <p:cBhvr>
                                        <p:cTn id="317" dur="1" fill="hold">
                                          <p:stCondLst>
                                            <p:cond delay="0"/>
                                          </p:stCondLst>
                                        </p:cTn>
                                        <p:tgtEl>
                                          <p:spTgt spid="200"/>
                                        </p:tgtEl>
                                        <p:attrNameLst>
                                          <p:attrName>style.visibility</p:attrName>
                                        </p:attrNameLst>
                                      </p:cBhvr>
                                      <p:to>
                                        <p:strVal val="visible"/>
                                      </p:to>
                                    </p:set>
                                    <p:animEffect filter="fade" transition="in">
                                      <p:cBhvr additive="repl">
                                        <p:cTn id="318" dur="500"/>
                                        <p:tgtEl>
                                          <p:spTgt spid="200"/>
                                        </p:tgtEl>
                                      </p:cBhvr>
                                    </p:animEffect>
                                  </p:childTnLst>
                                </p:cTn>
                              </p:par>
                            </p:childTnLst>
                          </p:cTn>
                        </p:par>
                      </p:childTnLst>
                    </p:cTn>
                  </p:par>
                  <p:par>
                    <p:cTn id="319" fill="hold">
                      <p:stCondLst>
                        <p:cond delay="indefinite"/>
                      </p:stCondLst>
                      <p:childTnLst>
                        <p:par>
                          <p:cTn id="320" fill="hold">
                            <p:stCondLst>
                              <p:cond delay="0"/>
                            </p:stCondLst>
                            <p:childTnLst>
                              <p:par>
                                <p:cTn id="321" nodeType="clickEffect" fill="hold" presetClass="exit" presetID="10">
                                  <p:stCondLst>
                                    <p:cond delay="0"/>
                                  </p:stCondLst>
                                  <p:childTnLst>
                                    <p:animEffect filter="fade" transition="out">
                                      <p:cBhvr additive="repl">
                                        <p:cTn id="322" dur="500"/>
                                        <p:tgtEl>
                                          <p:spTgt spid="200"/>
                                        </p:tgtEl>
                                      </p:cBhvr>
                                    </p:animEffect>
                                    <p:set>
                                      <p:cBhvr>
                                        <p:cTn id="323" dur="1" fill="hold">
                                          <p:stCondLst>
                                            <p:cond delay="499"/>
                                          </p:stCondLst>
                                        </p:cTn>
                                        <p:tgtEl>
                                          <p:spTgt spid="200"/>
                                        </p:tgtEl>
                                        <p:attrNameLst>
                                          <p:attrName>style.visibility</p:attrName>
                                        </p:attrNameLst>
                                      </p:cBhvr>
                                      <p:to>
                                        <p:strVal val="hidden"/>
                                      </p:to>
                                    </p:set>
                                  </p:childTnLst>
                                </p:cTn>
                              </p:par>
                              <p:par>
                                <p:cTn id="324" nodeType="withEffect" fill="hold" presetClass="exit" presetID="10">
                                  <p:stCondLst>
                                    <p:cond delay="0"/>
                                  </p:stCondLst>
                                  <p:childTnLst>
                                    <p:animEffect filter="fade" transition="out">
                                      <p:cBhvr additive="repl">
                                        <p:cTn id="325" dur="500"/>
                                        <p:tgtEl>
                                          <p:spTgt spid="197"/>
                                        </p:tgtEl>
                                      </p:cBhvr>
                                    </p:animEffect>
                                    <p:set>
                                      <p:cBhvr>
                                        <p:cTn id="326" dur="1" fill="hold">
                                          <p:stCondLst>
                                            <p:cond delay="499"/>
                                          </p:stCondLst>
                                        </p:cTn>
                                        <p:tgtEl>
                                          <p:spTgt spid="197"/>
                                        </p:tgtEl>
                                        <p:attrNameLst>
                                          <p:attrName>style.visibility</p:attrName>
                                        </p:attrNameLst>
                                      </p:cBhvr>
                                      <p:to>
                                        <p:strVal val="hidden"/>
                                      </p:to>
                                    </p:set>
                                  </p:childTnLst>
                                </p:cTn>
                              </p:par>
                            </p:childTnLst>
                          </p:cTn>
                        </p:par>
                        <p:par>
                          <p:cTn id="327" fill="hold">
                            <p:stCondLst>
                              <p:cond delay="500"/>
                            </p:stCondLst>
                            <p:childTnLst>
                              <p:par>
                                <p:cTn id="328" nodeType="afterEffect" fill="hold" presetClass="exit" presetID="10">
                                  <p:stCondLst>
                                    <p:cond delay="0"/>
                                  </p:stCondLst>
                                  <p:childTnLst>
                                    <p:animEffect filter="fade" transition="out">
                                      <p:cBhvr additive="repl">
                                        <p:cTn id="329" dur="500"/>
                                        <p:tgtEl>
                                          <p:spTgt spid="199"/>
                                        </p:tgtEl>
                                      </p:cBhvr>
                                    </p:animEffect>
                                    <p:set>
                                      <p:cBhvr>
                                        <p:cTn id="330" dur="1" fill="hold">
                                          <p:stCondLst>
                                            <p:cond delay="499"/>
                                          </p:stCondLst>
                                        </p:cTn>
                                        <p:tgtEl>
                                          <p:spTgt spid="199"/>
                                        </p:tgtEl>
                                        <p:attrNameLst>
                                          <p:attrName>style.visibility</p:attrName>
                                        </p:attrNameLst>
                                      </p:cBhvr>
                                      <p:to>
                                        <p:strVal val="hidden"/>
                                      </p:to>
                                    </p:set>
                                  </p:childTnLst>
                                </p:cTn>
                              </p:par>
                            </p:childTnLst>
                          </p:cTn>
                        </p:par>
                        <p:par>
                          <p:cTn id="331" fill="hold">
                            <p:stCondLst>
                              <p:cond delay="1000"/>
                            </p:stCondLst>
                            <p:childTnLst>
                              <p:par>
                                <p:cTn id="332" nodeType="afterEffect" fill="hold" presetClass="entr" presetID="10">
                                  <p:stCondLst>
                                    <p:cond delay="0"/>
                                  </p:stCondLst>
                                  <p:childTnLst>
                                    <p:set>
                                      <p:cBhvr>
                                        <p:cTn id="333" dur="1" fill="hold">
                                          <p:stCondLst>
                                            <p:cond delay="0"/>
                                          </p:stCondLst>
                                        </p:cTn>
                                        <p:tgtEl>
                                          <p:spTgt spid="196"/>
                                        </p:tgtEl>
                                        <p:attrNameLst>
                                          <p:attrName>style.visibility</p:attrName>
                                        </p:attrNameLst>
                                      </p:cBhvr>
                                      <p:to>
                                        <p:strVal val="visible"/>
                                      </p:to>
                                    </p:set>
                                    <p:animEffect filter="fade" transition="in">
                                      <p:cBhvr additive="repl">
                                        <p:cTn id="334" dur="500"/>
                                        <p:tgtEl>
                                          <p:spTgt spid="196"/>
                                        </p:tgtEl>
                                      </p:cBhvr>
                                    </p:animEffect>
                                  </p:childTnLst>
                                </p:cTn>
                              </p:par>
                            </p:childTnLst>
                          </p:cTn>
                        </p:par>
                        <p:par>
                          <p:cTn id="335" fill="hold">
                            <p:stCondLst>
                              <p:cond delay="1500"/>
                            </p:stCondLst>
                            <p:childTnLst>
                              <p:par>
                                <p:cTn id="336" nodeType="afterEffect" fill="hold" presetClass="entr" presetID="10">
                                  <p:stCondLst>
                                    <p:cond delay="0"/>
                                  </p:stCondLst>
                                  <p:childTnLst>
                                    <p:set>
                                      <p:cBhvr>
                                        <p:cTn id="337" dur="1" fill="hold">
                                          <p:stCondLst>
                                            <p:cond delay="0"/>
                                          </p:stCondLst>
                                        </p:cTn>
                                        <p:tgtEl>
                                          <p:spTgt spid="198"/>
                                        </p:tgtEl>
                                        <p:attrNameLst>
                                          <p:attrName>style.visibility</p:attrName>
                                        </p:attrNameLst>
                                      </p:cBhvr>
                                      <p:to>
                                        <p:strVal val="visible"/>
                                      </p:to>
                                    </p:set>
                                    <p:animEffect filter="fade" transition="in">
                                      <p:cBhvr additive="repl">
                                        <p:cTn id="338" dur="500"/>
                                        <p:tgtEl>
                                          <p:spTgt spid="19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PWM</a:t>
            </a:r>
            <a:endParaRPr b="0" lang="de-DE" sz="4400" spc="-1" strike="noStrike">
              <a:solidFill>
                <a:srgbClr val="000000"/>
              </a:solidFill>
              <a:latin typeface="Calibri"/>
            </a:endParaRPr>
          </a:p>
        </p:txBody>
      </p:sp>
      <p:sp>
        <p:nvSpPr>
          <p:cNvPr id="202"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PWM = PulseWidthModulation</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Im Computer eingesetzt bei Lüftern und RGB</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Ständiger Wechsel zwischen An / Aus</a:t>
            </a:r>
            <a:endParaRPr b="0" lang="de-DE" sz="3200" spc="-1" strike="noStrike">
              <a:solidFill>
                <a:srgbClr val="d9d9d9"/>
              </a:solidFill>
              <a:latin typeface="Calibri"/>
            </a:endParaRPr>
          </a:p>
          <a:p>
            <a:pPr lvl="1" marL="743040" indent="-285480">
              <a:lnSpc>
                <a:spcPct val="100000"/>
              </a:lnSpc>
              <a:spcBef>
                <a:spcPts val="561"/>
              </a:spcBef>
              <a:buClr>
                <a:srgbClr val="008600"/>
              </a:buClr>
              <a:buFont typeface="Arial"/>
              <a:buChar char="–"/>
            </a:pPr>
            <a:r>
              <a:rPr b="0" lang="de-DE" sz="2800" spc="-1" strike="noStrike">
                <a:solidFill>
                  <a:srgbClr val="d9d9d9"/>
                </a:solidFill>
                <a:latin typeface="Calibri"/>
              </a:rPr>
              <a:t>Je nach benötigter Signalstärke längere An-Zeiten</a:t>
            </a:r>
            <a:endParaRPr b="0" lang="de-DE" sz="2800" spc="-1" strike="noStrike">
              <a:solidFill>
                <a:srgbClr val="d9d9d9"/>
              </a:solidFill>
              <a:latin typeface="Calibri"/>
            </a:endParaRPr>
          </a:p>
        </p:txBody>
      </p:sp>
      <p:pic>
        <p:nvPicPr>
          <p:cNvPr id="203" name="Picture 3" descr=""/>
          <p:cNvPicPr/>
          <p:nvPr/>
        </p:nvPicPr>
        <p:blipFill>
          <a:blip r:embed="rId1"/>
          <a:stretch/>
        </p:blipFill>
        <p:spPr>
          <a:xfrm>
            <a:off x="683640" y="4077000"/>
            <a:ext cx="1917000" cy="2079360"/>
          </a:xfrm>
          <a:prstGeom prst="rect">
            <a:avLst/>
          </a:prstGeom>
          <a:ln>
            <a:noFill/>
          </a:ln>
        </p:spPr>
      </p:pic>
      <p:pic>
        <p:nvPicPr>
          <p:cNvPr id="204" name="Picture 5" descr=""/>
          <p:cNvPicPr/>
          <p:nvPr/>
        </p:nvPicPr>
        <p:blipFill>
          <a:blip r:embed="rId2"/>
          <a:stretch/>
        </p:blipFill>
        <p:spPr>
          <a:xfrm>
            <a:off x="5796000" y="3645000"/>
            <a:ext cx="2520000" cy="2257560"/>
          </a:xfrm>
          <a:prstGeom prst="rect">
            <a:avLst/>
          </a:prstGeom>
          <a:ln>
            <a:noFill/>
          </a:ln>
        </p:spPr>
      </p:pic>
      <p:pic>
        <p:nvPicPr>
          <p:cNvPr id="205" name="Picture 8" descr=""/>
          <p:cNvPicPr/>
          <p:nvPr/>
        </p:nvPicPr>
        <p:blipFill>
          <a:blip r:embed="rId3"/>
          <a:stretch/>
        </p:blipFill>
        <p:spPr>
          <a:xfrm>
            <a:off x="2627640" y="4077000"/>
            <a:ext cx="3451320" cy="2304000"/>
          </a:xfrm>
          <a:prstGeom prst="rect">
            <a:avLst/>
          </a:prstGeom>
          <a:ln>
            <a:noFill/>
          </a:ln>
        </p:spPr>
      </p:pic>
      <p:pic>
        <p:nvPicPr>
          <p:cNvPr id="206" name="Picture 9" descr=""/>
          <p:cNvPicPr/>
          <p:nvPr/>
        </p:nvPicPr>
        <p:blipFill>
          <a:blip r:embed="rId4"/>
          <a:stretch/>
        </p:blipFill>
        <p:spPr>
          <a:xfrm>
            <a:off x="2843640" y="4149000"/>
            <a:ext cx="2973240" cy="2296800"/>
          </a:xfrm>
          <a:prstGeom prst="rect">
            <a:avLst/>
          </a:prstGeom>
          <a:ln>
            <a:noFill/>
          </a:ln>
        </p:spPr>
      </p:pic>
      <p:pic>
        <p:nvPicPr>
          <p:cNvPr id="207" name="Picture 11" descr=""/>
          <p:cNvPicPr/>
          <p:nvPr/>
        </p:nvPicPr>
        <p:blipFill>
          <a:blip r:embed="rId5"/>
          <a:stretch/>
        </p:blipFill>
        <p:spPr>
          <a:xfrm>
            <a:off x="251640" y="3789000"/>
            <a:ext cx="2376000" cy="2945160"/>
          </a:xfrm>
          <a:prstGeom prst="rect">
            <a:avLst/>
          </a:prstGeom>
          <a:ln>
            <a:noFill/>
          </a:ln>
        </p:spPr>
      </p:pic>
      <p:pic>
        <p:nvPicPr>
          <p:cNvPr id="208" name="Picture 12" descr=""/>
          <p:cNvPicPr/>
          <p:nvPr/>
        </p:nvPicPr>
        <p:blipFill>
          <a:blip r:embed="rId6"/>
          <a:stretch/>
        </p:blipFill>
        <p:spPr>
          <a:xfrm>
            <a:off x="6156000" y="3900240"/>
            <a:ext cx="2232000" cy="2957400"/>
          </a:xfrm>
          <a:prstGeom prst="rect">
            <a:avLst/>
          </a:prstGeom>
          <a:ln>
            <a:noFill/>
          </a:ln>
        </p:spPr>
      </p:pic>
      <p:pic>
        <p:nvPicPr>
          <p:cNvPr id="209" name="Picture 13" descr=""/>
          <p:cNvPicPr/>
          <p:nvPr/>
        </p:nvPicPr>
        <p:blipFill>
          <a:blip r:embed="rId7"/>
          <a:stretch/>
        </p:blipFill>
        <p:spPr>
          <a:xfrm>
            <a:off x="5220000" y="3933000"/>
            <a:ext cx="2270880" cy="1944000"/>
          </a:xfrm>
          <a:prstGeom prst="rect">
            <a:avLst/>
          </a:prstGeom>
          <a:ln>
            <a:noFill/>
          </a:ln>
        </p:spPr>
      </p:pic>
      <p:pic>
        <p:nvPicPr>
          <p:cNvPr id="210" name="Picture 14" descr=""/>
          <p:cNvPicPr/>
          <p:nvPr/>
        </p:nvPicPr>
        <p:blipFill>
          <a:blip r:embed="rId8"/>
          <a:stretch/>
        </p:blipFill>
        <p:spPr>
          <a:xfrm>
            <a:off x="1403640" y="3861000"/>
            <a:ext cx="6059160" cy="2996640"/>
          </a:xfrm>
          <a:prstGeom prst="rect">
            <a:avLst/>
          </a:prstGeom>
          <a:ln>
            <a:noFill/>
          </a:ln>
        </p:spPr>
      </p:pic>
      <p:pic>
        <p:nvPicPr>
          <p:cNvPr id="211" name="Picture 4" descr=""/>
          <p:cNvPicPr/>
          <p:nvPr/>
        </p:nvPicPr>
        <p:blipFill>
          <a:blip r:embed="rId9"/>
          <a:stretch/>
        </p:blipFill>
        <p:spPr>
          <a:xfrm>
            <a:off x="611640" y="3877200"/>
            <a:ext cx="4139640" cy="2980440"/>
          </a:xfrm>
          <a:prstGeom prst="rect">
            <a:avLst/>
          </a:prstGeom>
          <a:ln>
            <a:noFill/>
          </a:ln>
        </p:spPr>
      </p:pic>
    </p:spTree>
  </p:cSld>
  <p:transition>
    <p:fade thruBlk="true"/>
  </p:transition>
  <p:timing>
    <p:tnLst>
      <p:par>
        <p:cTn id="339" dur="indefinite" restart="never" nodeType="tmRoot">
          <p:childTnLst>
            <p:seq>
              <p:cTn id="340" dur="indefinite" nodeType="mainSeq">
                <p:childTnLst>
                  <p:par>
                    <p:cTn id="341" fill="hold">
                      <p:stCondLst>
                        <p:cond delay="indefinite"/>
                      </p:stCondLst>
                      <p:childTnLst>
                        <p:par>
                          <p:cTn id="342" fill="hold">
                            <p:stCondLst>
                              <p:cond delay="0"/>
                            </p:stCondLst>
                            <p:childTnLst>
                              <p:par>
                                <p:cTn id="343" nodeType="clickEffect" fill="hold" presetClass="entr" presetID="10">
                                  <p:stCondLst>
                                    <p:cond delay="0"/>
                                  </p:stCondLst>
                                  <p:childTnLst>
                                    <p:set>
                                      <p:cBhvr>
                                        <p:cTn id="344" dur="1" fill="hold">
                                          <p:stCondLst>
                                            <p:cond delay="0"/>
                                          </p:stCondLst>
                                        </p:cTn>
                                        <p:tgtEl>
                                          <p:spTgt spid="203"/>
                                        </p:tgtEl>
                                        <p:attrNameLst>
                                          <p:attrName>style.visibility</p:attrName>
                                        </p:attrNameLst>
                                      </p:cBhvr>
                                      <p:to>
                                        <p:strVal val="visible"/>
                                      </p:to>
                                    </p:set>
                                    <p:animEffect filter="fade" transition="in">
                                      <p:cBhvr additive="repl">
                                        <p:cTn id="345" dur="500"/>
                                        <p:tgtEl>
                                          <p:spTgt spid="203"/>
                                        </p:tgtEl>
                                      </p:cBhvr>
                                    </p:animEffect>
                                  </p:childTnLst>
                                </p:cTn>
                              </p:par>
                            </p:childTnLst>
                          </p:cTn>
                        </p:par>
                        <p:par>
                          <p:cTn id="346" fill="hold">
                            <p:stCondLst>
                              <p:cond delay="500"/>
                            </p:stCondLst>
                            <p:childTnLst>
                              <p:par>
                                <p:cTn id="347" nodeType="afterEffect" fill="hold" presetClass="entr" presetID="10">
                                  <p:stCondLst>
                                    <p:cond delay="0"/>
                                  </p:stCondLst>
                                  <p:childTnLst>
                                    <p:set>
                                      <p:cBhvr>
                                        <p:cTn id="348" dur="1" fill="hold">
                                          <p:stCondLst>
                                            <p:cond delay="0"/>
                                          </p:stCondLst>
                                        </p:cTn>
                                        <p:tgtEl>
                                          <p:spTgt spid="205"/>
                                        </p:tgtEl>
                                        <p:attrNameLst>
                                          <p:attrName>style.visibility</p:attrName>
                                        </p:attrNameLst>
                                      </p:cBhvr>
                                      <p:to>
                                        <p:strVal val="visible"/>
                                      </p:to>
                                    </p:set>
                                    <p:animEffect filter="fade" transition="in">
                                      <p:cBhvr additive="repl">
                                        <p:cTn id="349" dur="500"/>
                                        <p:tgtEl>
                                          <p:spTgt spid="205"/>
                                        </p:tgtEl>
                                      </p:cBhvr>
                                    </p:animEffect>
                                  </p:childTnLst>
                                </p:cTn>
                              </p:par>
                            </p:childTnLst>
                          </p:cTn>
                        </p:par>
                        <p:par>
                          <p:cTn id="350" fill="hold">
                            <p:stCondLst>
                              <p:cond delay="1000"/>
                            </p:stCondLst>
                            <p:childTnLst>
                              <p:par>
                                <p:cTn id="351" nodeType="afterEffect" fill="hold" presetClass="entr" presetID="10">
                                  <p:stCondLst>
                                    <p:cond delay="0"/>
                                  </p:stCondLst>
                                  <p:childTnLst>
                                    <p:set>
                                      <p:cBhvr>
                                        <p:cTn id="352" dur="1" fill="hold">
                                          <p:stCondLst>
                                            <p:cond delay="0"/>
                                          </p:stCondLst>
                                        </p:cTn>
                                        <p:tgtEl>
                                          <p:spTgt spid="204"/>
                                        </p:tgtEl>
                                        <p:attrNameLst>
                                          <p:attrName>style.visibility</p:attrName>
                                        </p:attrNameLst>
                                      </p:cBhvr>
                                      <p:to>
                                        <p:strVal val="visible"/>
                                      </p:to>
                                    </p:set>
                                    <p:animEffect filter="fade" transition="in">
                                      <p:cBhvr additive="repl">
                                        <p:cTn id="353" dur="500"/>
                                        <p:tgtEl>
                                          <p:spTgt spid="204"/>
                                        </p:tgtEl>
                                      </p:cBhvr>
                                    </p:animEffect>
                                  </p:childTnLst>
                                </p:cTn>
                              </p:par>
                            </p:childTnLst>
                          </p:cTn>
                        </p:par>
                      </p:childTnLst>
                    </p:cTn>
                  </p:par>
                  <p:par>
                    <p:cTn id="354" fill="hold">
                      <p:stCondLst>
                        <p:cond delay="indefinite"/>
                      </p:stCondLst>
                      <p:childTnLst>
                        <p:par>
                          <p:cTn id="355" fill="hold">
                            <p:stCondLst>
                              <p:cond delay="0"/>
                            </p:stCondLst>
                            <p:childTnLst>
                              <p:par>
                                <p:cTn id="356" nodeType="clickEffect" fill="hold" presetClass="exit" presetID="10">
                                  <p:stCondLst>
                                    <p:cond delay="0"/>
                                  </p:stCondLst>
                                  <p:childTnLst>
                                    <p:animEffect filter="fade" transition="out">
                                      <p:cBhvr additive="repl">
                                        <p:cTn id="357" dur="500"/>
                                        <p:tgtEl>
                                          <p:spTgt spid="203"/>
                                        </p:tgtEl>
                                      </p:cBhvr>
                                    </p:animEffect>
                                    <p:set>
                                      <p:cBhvr>
                                        <p:cTn id="358" dur="1" fill="hold">
                                          <p:stCondLst>
                                            <p:cond delay="499"/>
                                          </p:stCondLst>
                                        </p:cTn>
                                        <p:tgtEl>
                                          <p:spTgt spid="203"/>
                                        </p:tgtEl>
                                        <p:attrNameLst>
                                          <p:attrName>style.visibility</p:attrName>
                                        </p:attrNameLst>
                                      </p:cBhvr>
                                      <p:to>
                                        <p:strVal val="hidden"/>
                                      </p:to>
                                    </p:set>
                                  </p:childTnLst>
                                </p:cTn>
                              </p:par>
                              <p:par>
                                <p:cTn id="359" nodeType="withEffect" fill="hold" presetClass="entr" presetID="10">
                                  <p:stCondLst>
                                    <p:cond delay="0"/>
                                  </p:stCondLst>
                                  <p:childTnLst>
                                    <p:set>
                                      <p:cBhvr>
                                        <p:cTn id="360" dur="1" fill="hold">
                                          <p:stCondLst>
                                            <p:cond delay="0"/>
                                          </p:stCondLst>
                                        </p:cTn>
                                        <p:tgtEl>
                                          <p:spTgt spid="207"/>
                                        </p:tgtEl>
                                        <p:attrNameLst>
                                          <p:attrName>style.visibility</p:attrName>
                                        </p:attrNameLst>
                                      </p:cBhvr>
                                      <p:to>
                                        <p:strVal val="visible"/>
                                      </p:to>
                                    </p:set>
                                    <p:animEffect filter="fade" transition="in">
                                      <p:cBhvr additive="repl">
                                        <p:cTn id="361" dur="500"/>
                                        <p:tgtEl>
                                          <p:spTgt spid="207"/>
                                        </p:tgtEl>
                                      </p:cBhvr>
                                    </p:animEffect>
                                  </p:childTnLst>
                                </p:cTn>
                              </p:par>
                            </p:childTnLst>
                          </p:cTn>
                        </p:par>
                        <p:par>
                          <p:cTn id="362" fill="hold">
                            <p:stCondLst>
                              <p:cond delay="500"/>
                            </p:stCondLst>
                            <p:childTnLst>
                              <p:par>
                                <p:cTn id="363" nodeType="afterEffect" fill="hold" presetClass="exit" presetID="10">
                                  <p:stCondLst>
                                    <p:cond delay="0"/>
                                  </p:stCondLst>
                                  <p:childTnLst>
                                    <p:animEffect filter="fade" transition="out">
                                      <p:cBhvr additive="repl">
                                        <p:cTn id="364" dur="500"/>
                                        <p:tgtEl>
                                          <p:spTgt spid="205"/>
                                        </p:tgtEl>
                                      </p:cBhvr>
                                    </p:animEffect>
                                    <p:set>
                                      <p:cBhvr>
                                        <p:cTn id="365" dur="1" fill="hold">
                                          <p:stCondLst>
                                            <p:cond delay="499"/>
                                          </p:stCondLst>
                                        </p:cTn>
                                        <p:tgtEl>
                                          <p:spTgt spid="205"/>
                                        </p:tgtEl>
                                        <p:attrNameLst>
                                          <p:attrName>style.visibility</p:attrName>
                                        </p:attrNameLst>
                                      </p:cBhvr>
                                      <p:to>
                                        <p:strVal val="hidden"/>
                                      </p:to>
                                    </p:set>
                                  </p:childTnLst>
                                </p:cTn>
                              </p:par>
                              <p:par>
                                <p:cTn id="366" nodeType="withEffect" fill="hold" presetClass="entr" presetID="10">
                                  <p:stCondLst>
                                    <p:cond delay="0"/>
                                  </p:stCondLst>
                                  <p:childTnLst>
                                    <p:set>
                                      <p:cBhvr>
                                        <p:cTn id="367" dur="1" fill="hold">
                                          <p:stCondLst>
                                            <p:cond delay="0"/>
                                          </p:stCondLst>
                                        </p:cTn>
                                        <p:tgtEl>
                                          <p:spTgt spid="206"/>
                                        </p:tgtEl>
                                        <p:attrNameLst>
                                          <p:attrName>style.visibility</p:attrName>
                                        </p:attrNameLst>
                                      </p:cBhvr>
                                      <p:to>
                                        <p:strVal val="visible"/>
                                      </p:to>
                                    </p:set>
                                    <p:animEffect filter="fade" transition="in">
                                      <p:cBhvr additive="repl">
                                        <p:cTn id="368" dur="500"/>
                                        <p:tgtEl>
                                          <p:spTgt spid="206"/>
                                        </p:tgtEl>
                                      </p:cBhvr>
                                    </p:animEffect>
                                  </p:childTnLst>
                                </p:cTn>
                              </p:par>
                            </p:childTnLst>
                          </p:cTn>
                        </p:par>
                        <p:par>
                          <p:cTn id="369" fill="hold">
                            <p:stCondLst>
                              <p:cond delay="1000"/>
                            </p:stCondLst>
                            <p:childTnLst>
                              <p:par>
                                <p:cTn id="370" nodeType="afterEffect" fill="hold" presetClass="exit" presetID="10">
                                  <p:stCondLst>
                                    <p:cond delay="0"/>
                                  </p:stCondLst>
                                  <p:childTnLst>
                                    <p:animEffect filter="fade" transition="out">
                                      <p:cBhvr additive="repl">
                                        <p:cTn id="371" dur="500"/>
                                        <p:tgtEl>
                                          <p:spTgt spid="204"/>
                                        </p:tgtEl>
                                      </p:cBhvr>
                                    </p:animEffect>
                                    <p:set>
                                      <p:cBhvr>
                                        <p:cTn id="372" dur="1" fill="hold">
                                          <p:stCondLst>
                                            <p:cond delay="499"/>
                                          </p:stCondLst>
                                        </p:cTn>
                                        <p:tgtEl>
                                          <p:spTgt spid="204"/>
                                        </p:tgtEl>
                                        <p:attrNameLst>
                                          <p:attrName>style.visibility</p:attrName>
                                        </p:attrNameLst>
                                      </p:cBhvr>
                                      <p:to>
                                        <p:strVal val="hidden"/>
                                      </p:to>
                                    </p:set>
                                  </p:childTnLst>
                                </p:cTn>
                              </p:par>
                              <p:par>
                                <p:cTn id="373" nodeType="withEffect" fill="hold" presetClass="entr" presetID="10">
                                  <p:stCondLst>
                                    <p:cond delay="0"/>
                                  </p:stCondLst>
                                  <p:childTnLst>
                                    <p:set>
                                      <p:cBhvr>
                                        <p:cTn id="374" dur="1" fill="hold">
                                          <p:stCondLst>
                                            <p:cond delay="0"/>
                                          </p:stCondLst>
                                        </p:cTn>
                                        <p:tgtEl>
                                          <p:spTgt spid="208"/>
                                        </p:tgtEl>
                                        <p:attrNameLst>
                                          <p:attrName>style.visibility</p:attrName>
                                        </p:attrNameLst>
                                      </p:cBhvr>
                                      <p:to>
                                        <p:strVal val="visible"/>
                                      </p:to>
                                    </p:set>
                                    <p:animEffect filter="fade" transition="in">
                                      <p:cBhvr additive="repl">
                                        <p:cTn id="375" dur="500"/>
                                        <p:tgtEl>
                                          <p:spTgt spid="208"/>
                                        </p:tgtEl>
                                      </p:cBhvr>
                                    </p:animEffect>
                                  </p:childTnLst>
                                </p:cTn>
                              </p:par>
                            </p:childTnLst>
                          </p:cTn>
                        </p:par>
                      </p:childTnLst>
                    </p:cTn>
                  </p:par>
                  <p:par>
                    <p:cTn id="376" fill="hold">
                      <p:stCondLst>
                        <p:cond delay="indefinite"/>
                      </p:stCondLst>
                      <p:childTnLst>
                        <p:par>
                          <p:cTn id="377" fill="hold">
                            <p:stCondLst>
                              <p:cond delay="0"/>
                            </p:stCondLst>
                            <p:childTnLst>
                              <p:par>
                                <p:cTn id="378" nodeType="clickEffect" fill="hold" presetClass="exit" presetID="10">
                                  <p:stCondLst>
                                    <p:cond delay="0"/>
                                  </p:stCondLst>
                                  <p:childTnLst>
                                    <p:animEffect filter="fade" transition="out">
                                      <p:cBhvr additive="repl">
                                        <p:cTn id="379" dur="500"/>
                                        <p:tgtEl>
                                          <p:spTgt spid="207"/>
                                        </p:tgtEl>
                                      </p:cBhvr>
                                    </p:animEffect>
                                    <p:set>
                                      <p:cBhvr>
                                        <p:cTn id="380" dur="1" fill="hold">
                                          <p:stCondLst>
                                            <p:cond delay="499"/>
                                          </p:stCondLst>
                                        </p:cTn>
                                        <p:tgtEl>
                                          <p:spTgt spid="207"/>
                                        </p:tgtEl>
                                        <p:attrNameLst>
                                          <p:attrName>style.visibility</p:attrName>
                                        </p:attrNameLst>
                                      </p:cBhvr>
                                      <p:to>
                                        <p:strVal val="hidden"/>
                                      </p:to>
                                    </p:set>
                                  </p:childTnLst>
                                </p:cTn>
                              </p:par>
                              <p:par>
                                <p:cTn id="381" nodeType="withEffect" fill="hold" presetClass="entr" presetID="10">
                                  <p:stCondLst>
                                    <p:cond delay="0"/>
                                  </p:stCondLst>
                                  <p:childTnLst>
                                    <p:set>
                                      <p:cBhvr>
                                        <p:cTn id="382" dur="1" fill="hold">
                                          <p:stCondLst>
                                            <p:cond delay="0"/>
                                          </p:stCondLst>
                                        </p:cTn>
                                        <p:tgtEl>
                                          <p:spTgt spid="211"/>
                                        </p:tgtEl>
                                        <p:attrNameLst>
                                          <p:attrName>style.visibility</p:attrName>
                                        </p:attrNameLst>
                                      </p:cBhvr>
                                      <p:to>
                                        <p:strVal val="visible"/>
                                      </p:to>
                                    </p:set>
                                    <p:animEffect filter="fade" transition="in">
                                      <p:cBhvr additive="repl">
                                        <p:cTn id="383" dur="500"/>
                                        <p:tgtEl>
                                          <p:spTgt spid="211"/>
                                        </p:tgtEl>
                                      </p:cBhvr>
                                    </p:animEffect>
                                  </p:childTnLst>
                                </p:cTn>
                              </p:par>
                            </p:childTnLst>
                          </p:cTn>
                        </p:par>
                        <p:par>
                          <p:cTn id="384" fill="hold">
                            <p:stCondLst>
                              <p:cond delay="500"/>
                            </p:stCondLst>
                            <p:childTnLst>
                              <p:par>
                                <p:cTn id="385" nodeType="afterEffect" fill="hold" presetClass="exit" presetID="10">
                                  <p:stCondLst>
                                    <p:cond delay="0"/>
                                  </p:stCondLst>
                                  <p:childTnLst>
                                    <p:animEffect filter="fade" transition="out">
                                      <p:cBhvr additive="repl">
                                        <p:cTn id="386" dur="500"/>
                                        <p:tgtEl>
                                          <p:spTgt spid="206"/>
                                        </p:tgtEl>
                                      </p:cBhvr>
                                    </p:animEffect>
                                    <p:set>
                                      <p:cBhvr>
                                        <p:cTn id="387" dur="1" fill="hold">
                                          <p:stCondLst>
                                            <p:cond delay="499"/>
                                          </p:stCondLst>
                                        </p:cTn>
                                        <p:tgtEl>
                                          <p:spTgt spid="206"/>
                                        </p:tgtEl>
                                        <p:attrNameLst>
                                          <p:attrName>style.visibility</p:attrName>
                                        </p:attrNameLst>
                                      </p:cBhvr>
                                      <p:to>
                                        <p:strVal val="hidden"/>
                                      </p:to>
                                    </p:set>
                                  </p:childTnLst>
                                </p:cTn>
                              </p:par>
                              <p:par>
                                <p:cTn id="388" nodeType="withEffect" fill="hold" presetClass="exit" presetID="10">
                                  <p:stCondLst>
                                    <p:cond delay="0"/>
                                  </p:stCondLst>
                                  <p:childTnLst>
                                    <p:animEffect filter="fade" transition="out">
                                      <p:cBhvr additive="repl">
                                        <p:cTn id="389" dur="500"/>
                                        <p:tgtEl>
                                          <p:spTgt spid="208"/>
                                        </p:tgtEl>
                                      </p:cBhvr>
                                    </p:animEffect>
                                    <p:set>
                                      <p:cBhvr>
                                        <p:cTn id="390" dur="1" fill="hold">
                                          <p:stCondLst>
                                            <p:cond delay="499"/>
                                          </p:stCondLst>
                                        </p:cTn>
                                        <p:tgtEl>
                                          <p:spTgt spid="208"/>
                                        </p:tgtEl>
                                        <p:attrNameLst>
                                          <p:attrName>style.visibility</p:attrName>
                                        </p:attrNameLst>
                                      </p:cBhvr>
                                      <p:to>
                                        <p:strVal val="hidden"/>
                                      </p:to>
                                    </p:set>
                                  </p:childTnLst>
                                </p:cTn>
                              </p:par>
                              <p:par>
                                <p:cTn id="391" nodeType="withEffect" fill="hold" presetClass="entr" presetID="10">
                                  <p:stCondLst>
                                    <p:cond delay="0"/>
                                  </p:stCondLst>
                                  <p:childTnLst>
                                    <p:set>
                                      <p:cBhvr>
                                        <p:cTn id="392" dur="1" fill="hold">
                                          <p:stCondLst>
                                            <p:cond delay="0"/>
                                          </p:stCondLst>
                                        </p:cTn>
                                        <p:tgtEl>
                                          <p:spTgt spid="209"/>
                                        </p:tgtEl>
                                        <p:attrNameLst>
                                          <p:attrName>style.visibility</p:attrName>
                                        </p:attrNameLst>
                                      </p:cBhvr>
                                      <p:to>
                                        <p:strVal val="visible"/>
                                      </p:to>
                                    </p:set>
                                    <p:animEffect filter="fade" transition="in">
                                      <p:cBhvr additive="repl">
                                        <p:cTn id="393" dur="500"/>
                                        <p:tgtEl>
                                          <p:spTgt spid="209"/>
                                        </p:tgtEl>
                                      </p:cBhvr>
                                    </p:animEffect>
                                  </p:childTnLst>
                                </p:cTn>
                              </p:par>
                            </p:childTnLst>
                          </p:cTn>
                        </p:par>
                      </p:childTnLst>
                    </p:cTn>
                  </p:par>
                  <p:par>
                    <p:cTn id="394" fill="hold">
                      <p:stCondLst>
                        <p:cond delay="indefinite"/>
                      </p:stCondLst>
                      <p:childTnLst>
                        <p:par>
                          <p:cTn id="395" fill="hold">
                            <p:stCondLst>
                              <p:cond delay="0"/>
                            </p:stCondLst>
                            <p:childTnLst>
                              <p:par>
                                <p:cTn id="396" nodeType="clickEffect" fill="hold" presetClass="exit" presetID="10">
                                  <p:stCondLst>
                                    <p:cond delay="0"/>
                                  </p:stCondLst>
                                  <p:childTnLst>
                                    <p:animEffect filter="fade" transition="out">
                                      <p:cBhvr additive="repl">
                                        <p:cTn id="397" dur="500"/>
                                        <p:tgtEl>
                                          <p:spTgt spid="211"/>
                                        </p:tgtEl>
                                      </p:cBhvr>
                                    </p:animEffect>
                                    <p:set>
                                      <p:cBhvr>
                                        <p:cTn id="398" dur="1" fill="hold">
                                          <p:stCondLst>
                                            <p:cond delay="499"/>
                                          </p:stCondLst>
                                        </p:cTn>
                                        <p:tgtEl>
                                          <p:spTgt spid="211"/>
                                        </p:tgtEl>
                                        <p:attrNameLst>
                                          <p:attrName>style.visibility</p:attrName>
                                        </p:attrNameLst>
                                      </p:cBhvr>
                                      <p:to>
                                        <p:strVal val="hidden"/>
                                      </p:to>
                                    </p:set>
                                  </p:childTnLst>
                                </p:cTn>
                              </p:par>
                              <p:par>
                                <p:cTn id="399" nodeType="withEffect" fill="hold" presetClass="exit" presetID="10">
                                  <p:stCondLst>
                                    <p:cond delay="0"/>
                                  </p:stCondLst>
                                  <p:childTnLst>
                                    <p:animEffect filter="fade" transition="out">
                                      <p:cBhvr additive="repl">
                                        <p:cTn id="400" dur="500"/>
                                        <p:tgtEl>
                                          <p:spTgt spid="209"/>
                                        </p:tgtEl>
                                      </p:cBhvr>
                                    </p:animEffect>
                                    <p:set>
                                      <p:cBhvr>
                                        <p:cTn id="401" dur="1" fill="hold">
                                          <p:stCondLst>
                                            <p:cond delay="499"/>
                                          </p:stCondLst>
                                        </p:cTn>
                                        <p:tgtEl>
                                          <p:spTgt spid="209"/>
                                        </p:tgtEl>
                                        <p:attrNameLst>
                                          <p:attrName>style.visibility</p:attrName>
                                        </p:attrNameLst>
                                      </p:cBhvr>
                                      <p:to>
                                        <p:strVal val="hidden"/>
                                      </p:to>
                                    </p:set>
                                  </p:childTnLst>
                                </p:cTn>
                              </p:par>
                            </p:childTnLst>
                          </p:cTn>
                        </p:par>
                        <p:par>
                          <p:cTn id="402" fill="hold">
                            <p:stCondLst>
                              <p:cond delay="500"/>
                            </p:stCondLst>
                            <p:childTnLst>
                              <p:par>
                                <p:cTn id="403" nodeType="afterEffect" fill="hold" presetClass="entr" presetID="10">
                                  <p:stCondLst>
                                    <p:cond delay="0"/>
                                  </p:stCondLst>
                                  <p:childTnLst>
                                    <p:set>
                                      <p:cBhvr>
                                        <p:cTn id="404" dur="1" fill="hold">
                                          <p:stCondLst>
                                            <p:cond delay="0"/>
                                          </p:stCondLst>
                                        </p:cTn>
                                        <p:tgtEl>
                                          <p:spTgt spid="210"/>
                                        </p:tgtEl>
                                        <p:attrNameLst>
                                          <p:attrName>style.visibility</p:attrName>
                                        </p:attrNameLst>
                                      </p:cBhvr>
                                      <p:to>
                                        <p:strVal val="visible"/>
                                      </p:to>
                                    </p:set>
                                    <p:animEffect filter="fade" transition="in">
                                      <p:cBhvr additive="repl">
                                        <p:cTn id="405" dur="500"/>
                                        <p:tgtEl>
                                          <p:spTgt spid="2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SATA</a:t>
            </a:r>
            <a:endParaRPr b="0" lang="de-DE" sz="4400" spc="-1" strike="noStrike">
              <a:solidFill>
                <a:srgbClr val="000000"/>
              </a:solidFill>
              <a:latin typeface="Calibri"/>
            </a:endParaRPr>
          </a:p>
        </p:txBody>
      </p:sp>
      <p:sp>
        <p:nvSpPr>
          <p:cNvPr id="213"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SATA = Serial-ATA</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Aktuellste Generation:</a:t>
            </a:r>
            <a:br/>
            <a:r>
              <a:rPr b="0" lang="de-DE" sz="3200" spc="-1" strike="noStrike">
                <a:solidFill>
                  <a:srgbClr val="d9d9d9"/>
                </a:solidFill>
                <a:latin typeface="Calibri"/>
              </a:rPr>
              <a:t>SATA III (6,0 Gbit/s)</a:t>
            </a:r>
            <a:endParaRPr b="0" lang="de-DE" sz="3200" spc="-1" strike="noStrike">
              <a:solidFill>
                <a:srgbClr val="d9d9d9"/>
              </a:solidFill>
              <a:latin typeface="Calibri"/>
            </a:endParaRPr>
          </a:p>
          <a:p>
            <a:pPr lvl="1" marL="743040" indent="-285480">
              <a:lnSpc>
                <a:spcPct val="100000"/>
              </a:lnSpc>
              <a:spcBef>
                <a:spcPts val="561"/>
              </a:spcBef>
              <a:buClr>
                <a:srgbClr val="008600"/>
              </a:buClr>
              <a:buFont typeface="Arial"/>
              <a:buChar char="–"/>
            </a:pPr>
            <a:r>
              <a:rPr b="0" lang="de-DE" sz="2800" spc="-1" strike="noStrike">
                <a:solidFill>
                  <a:srgbClr val="d9d9d9"/>
                </a:solidFill>
                <a:latin typeface="Calibri"/>
              </a:rPr>
              <a:t>Datenraten von bis zu</a:t>
            </a:r>
            <a:br/>
            <a:r>
              <a:rPr b="0" lang="de-DE" sz="2800" spc="-1" strike="noStrike">
                <a:solidFill>
                  <a:srgbClr val="d9d9d9"/>
                </a:solidFill>
                <a:latin typeface="Calibri"/>
              </a:rPr>
              <a:t>600 Mbyte/s</a:t>
            </a:r>
            <a:endParaRPr b="0" lang="de-DE" sz="2800" spc="-1" strike="noStrike">
              <a:solidFill>
                <a:srgbClr val="d9d9d9"/>
              </a:solidFill>
              <a:latin typeface="Calibri"/>
            </a:endParaRPr>
          </a:p>
        </p:txBody>
      </p:sp>
      <p:pic>
        <p:nvPicPr>
          <p:cNvPr id="214" name="Picture 2" descr=""/>
          <p:cNvPicPr/>
          <p:nvPr/>
        </p:nvPicPr>
        <p:blipFill>
          <a:blip r:embed="rId1"/>
          <a:stretch/>
        </p:blipFill>
        <p:spPr>
          <a:xfrm>
            <a:off x="2990520" y="1616040"/>
            <a:ext cx="5684760" cy="1884600"/>
          </a:xfrm>
          <a:prstGeom prst="rect">
            <a:avLst/>
          </a:prstGeom>
          <a:ln>
            <a:noFill/>
          </a:ln>
        </p:spPr>
      </p:pic>
      <p:pic>
        <p:nvPicPr>
          <p:cNvPr id="215" name="Picture 2" descr=""/>
          <p:cNvPicPr/>
          <p:nvPr/>
        </p:nvPicPr>
        <p:blipFill>
          <a:blip r:embed="rId2"/>
          <a:stretch/>
        </p:blipFill>
        <p:spPr>
          <a:xfrm>
            <a:off x="4932000" y="3185640"/>
            <a:ext cx="3672000" cy="3672000"/>
          </a:xfrm>
          <a:prstGeom prst="rect">
            <a:avLst/>
          </a:prstGeom>
          <a:ln>
            <a:noFill/>
          </a:ln>
        </p:spPr>
      </p:pic>
      <p:pic>
        <p:nvPicPr>
          <p:cNvPr id="216" name="Picture 2" descr=""/>
          <p:cNvPicPr/>
          <p:nvPr/>
        </p:nvPicPr>
        <p:blipFill>
          <a:blip r:embed="rId3"/>
          <a:stretch/>
        </p:blipFill>
        <p:spPr>
          <a:xfrm>
            <a:off x="5724000" y="1628640"/>
            <a:ext cx="2952000" cy="2952000"/>
          </a:xfrm>
          <a:prstGeom prst="rect">
            <a:avLst/>
          </a:prstGeom>
          <a:ln>
            <a:noFill/>
          </a:ln>
        </p:spPr>
      </p:pic>
      <p:pic>
        <p:nvPicPr>
          <p:cNvPr id="217" name="Picture 3" descr=""/>
          <p:cNvPicPr/>
          <p:nvPr/>
        </p:nvPicPr>
        <p:blipFill>
          <a:blip r:embed="rId4"/>
          <a:stretch/>
        </p:blipFill>
        <p:spPr>
          <a:xfrm>
            <a:off x="3492000" y="5019840"/>
            <a:ext cx="2806200" cy="1837800"/>
          </a:xfrm>
          <a:prstGeom prst="rect">
            <a:avLst/>
          </a:prstGeom>
          <a:ln>
            <a:noFill/>
          </a:ln>
        </p:spPr>
      </p:pic>
    </p:spTree>
  </p:cSld>
  <p:transition>
    <p:fade thruBlk="true"/>
  </p:transition>
  <p:timing>
    <p:tnLst>
      <p:par>
        <p:cTn id="406" dur="indefinite" restart="never" nodeType="tmRoot">
          <p:childTnLst>
            <p:seq>
              <p:cTn id="407" dur="indefinite" nodeType="mainSeq">
                <p:childTnLst>
                  <p:par>
                    <p:cTn id="408" fill="hold">
                      <p:stCondLst>
                        <p:cond delay="indefinite"/>
                      </p:stCondLst>
                      <p:childTnLst>
                        <p:par>
                          <p:cTn id="409" fill="hold">
                            <p:stCondLst>
                              <p:cond delay="0"/>
                            </p:stCondLst>
                            <p:childTnLst>
                              <p:par>
                                <p:cTn id="410" nodeType="clickEffect" fill="hold" presetClass="entr" presetID="10">
                                  <p:stCondLst>
                                    <p:cond delay="0"/>
                                  </p:stCondLst>
                                  <p:childTnLst>
                                    <p:set>
                                      <p:cBhvr>
                                        <p:cTn id="411" dur="1" fill="hold">
                                          <p:stCondLst>
                                            <p:cond delay="0"/>
                                          </p:stCondLst>
                                        </p:cTn>
                                        <p:tgtEl>
                                          <p:spTgt spid="216"/>
                                        </p:tgtEl>
                                        <p:attrNameLst>
                                          <p:attrName>style.visibility</p:attrName>
                                        </p:attrNameLst>
                                      </p:cBhvr>
                                      <p:to>
                                        <p:strVal val="visible"/>
                                      </p:to>
                                    </p:set>
                                    <p:animEffect filter="fade" transition="in">
                                      <p:cBhvr additive="repl">
                                        <p:cTn id="412" dur="500"/>
                                        <p:tgtEl>
                                          <p:spTgt spid="216"/>
                                        </p:tgtEl>
                                      </p:cBhvr>
                                    </p:animEffect>
                                  </p:childTnLst>
                                </p:cTn>
                              </p:par>
                            </p:childTnLst>
                          </p:cTn>
                        </p:par>
                      </p:childTnLst>
                    </p:cTn>
                  </p:par>
                  <p:par>
                    <p:cTn id="413" fill="hold">
                      <p:stCondLst>
                        <p:cond delay="indefinite"/>
                      </p:stCondLst>
                      <p:childTnLst>
                        <p:par>
                          <p:cTn id="414" fill="hold">
                            <p:stCondLst>
                              <p:cond delay="0"/>
                            </p:stCondLst>
                            <p:childTnLst>
                              <p:par>
                                <p:cTn id="415" nodeType="clickEffect" fill="hold" presetClass="exit" presetID="10">
                                  <p:stCondLst>
                                    <p:cond delay="0"/>
                                  </p:stCondLst>
                                  <p:childTnLst>
                                    <p:animEffect filter="fade" transition="out">
                                      <p:cBhvr additive="repl">
                                        <p:cTn id="416" dur="2000"/>
                                        <p:tgtEl>
                                          <p:spTgt spid="216"/>
                                        </p:tgtEl>
                                      </p:cBhvr>
                                    </p:animEffect>
                                    <p:set>
                                      <p:cBhvr>
                                        <p:cTn id="417" dur="1" fill="hold">
                                          <p:stCondLst>
                                            <p:cond delay="1999"/>
                                          </p:stCondLst>
                                        </p:cTn>
                                        <p:tgtEl>
                                          <p:spTgt spid="216"/>
                                        </p:tgtEl>
                                        <p:attrNameLst>
                                          <p:attrName>style.visibility</p:attrName>
                                        </p:attrNameLst>
                                      </p:cBhvr>
                                      <p:to>
                                        <p:strVal val="hidden"/>
                                      </p:to>
                                    </p:set>
                                  </p:childTnLst>
                                </p:cTn>
                              </p:par>
                            </p:childTnLst>
                          </p:cTn>
                        </p:par>
                        <p:par>
                          <p:cTn id="418" fill="hold">
                            <p:stCondLst>
                              <p:cond delay="2000"/>
                            </p:stCondLst>
                            <p:childTnLst>
                              <p:par>
                                <p:cTn id="419" nodeType="afterEffect" fill="hold" presetClass="entr" presetID="10">
                                  <p:stCondLst>
                                    <p:cond delay="0"/>
                                  </p:stCondLst>
                                  <p:childTnLst>
                                    <p:set>
                                      <p:cBhvr>
                                        <p:cTn id="420" dur="1" fill="hold">
                                          <p:stCondLst>
                                            <p:cond delay="0"/>
                                          </p:stCondLst>
                                        </p:cTn>
                                        <p:tgtEl>
                                          <p:spTgt spid="215"/>
                                        </p:tgtEl>
                                        <p:attrNameLst>
                                          <p:attrName>style.visibility</p:attrName>
                                        </p:attrNameLst>
                                      </p:cBhvr>
                                      <p:to>
                                        <p:strVal val="visible"/>
                                      </p:to>
                                    </p:set>
                                    <p:animEffect filter="fade" transition="in">
                                      <p:cBhvr additive="repl">
                                        <p:cTn id="421" dur="500"/>
                                        <p:tgtEl>
                                          <p:spTgt spid="215"/>
                                        </p:tgtEl>
                                      </p:cBhvr>
                                    </p:animEffect>
                                  </p:childTnLst>
                                </p:cTn>
                              </p:par>
                            </p:childTnLst>
                          </p:cTn>
                        </p:par>
                      </p:childTnLst>
                    </p:cTn>
                  </p:par>
                  <p:par>
                    <p:cTn id="422" fill="hold">
                      <p:stCondLst>
                        <p:cond delay="indefinite"/>
                      </p:stCondLst>
                      <p:childTnLst>
                        <p:par>
                          <p:cTn id="423" fill="hold">
                            <p:stCondLst>
                              <p:cond delay="0"/>
                            </p:stCondLst>
                            <p:childTnLst>
                              <p:par>
                                <p:cTn id="424" nodeType="clickEffect" fill="hold" presetClass="entr" presetID="10">
                                  <p:stCondLst>
                                    <p:cond delay="0"/>
                                  </p:stCondLst>
                                  <p:childTnLst>
                                    <p:set>
                                      <p:cBhvr>
                                        <p:cTn id="425" dur="1" fill="hold">
                                          <p:stCondLst>
                                            <p:cond delay="0"/>
                                          </p:stCondLst>
                                        </p:cTn>
                                        <p:tgtEl>
                                          <p:spTgt spid="214"/>
                                        </p:tgtEl>
                                        <p:attrNameLst>
                                          <p:attrName>style.visibility</p:attrName>
                                        </p:attrNameLst>
                                      </p:cBhvr>
                                      <p:to>
                                        <p:strVal val="visible"/>
                                      </p:to>
                                    </p:set>
                                    <p:animEffect filter="fade" transition="in">
                                      <p:cBhvr additive="repl">
                                        <p:cTn id="426" dur="500"/>
                                        <p:tgtEl>
                                          <p:spTgt spid="214"/>
                                        </p:tgtEl>
                                      </p:cBhvr>
                                    </p:animEffect>
                                  </p:childTnLst>
                                </p:cTn>
                              </p:par>
                            </p:childTnLst>
                          </p:cTn>
                        </p:par>
                        <p:par>
                          <p:cTn id="427" fill="hold">
                            <p:stCondLst>
                              <p:cond delay="500"/>
                            </p:stCondLst>
                            <p:childTnLst>
                              <p:par>
                                <p:cTn id="428" nodeType="afterEffect" fill="hold" presetClass="entr" presetID="10">
                                  <p:stCondLst>
                                    <p:cond delay="0"/>
                                  </p:stCondLst>
                                  <p:childTnLst>
                                    <p:set>
                                      <p:cBhvr>
                                        <p:cTn id="429" dur="1" fill="hold">
                                          <p:stCondLst>
                                            <p:cond delay="0"/>
                                          </p:stCondLst>
                                        </p:cTn>
                                        <p:tgtEl>
                                          <p:spTgt spid="217"/>
                                        </p:tgtEl>
                                        <p:attrNameLst>
                                          <p:attrName>style.visibility</p:attrName>
                                        </p:attrNameLst>
                                      </p:cBhvr>
                                      <p:to>
                                        <p:strVal val="visible"/>
                                      </p:to>
                                    </p:set>
                                    <p:animEffect filter="fade" transition="in">
                                      <p:cBhvr additive="repl">
                                        <p:cTn id="430" dur="500"/>
                                        <p:tgtEl>
                                          <p:spTgt spid="2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HDD</a:t>
            </a:r>
            <a:endParaRPr b="0" lang="de-DE" sz="4400" spc="-1" strike="noStrike">
              <a:solidFill>
                <a:srgbClr val="000000"/>
              </a:solidFill>
              <a:latin typeface="Calibri"/>
            </a:endParaRPr>
          </a:p>
        </p:txBody>
      </p:sp>
      <p:sp>
        <p:nvSpPr>
          <p:cNvPr id="219"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HDD = HardDiskDrive</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Viel Speicher für wenig Geld</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Datenraten von bis zu 150 Mbyte/s</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220" name="Picture 3" descr=""/>
          <p:cNvPicPr/>
          <p:nvPr/>
        </p:nvPicPr>
        <p:blipFill>
          <a:blip r:embed="rId1"/>
          <a:stretch/>
        </p:blipFill>
        <p:spPr>
          <a:xfrm>
            <a:off x="483120" y="3645000"/>
            <a:ext cx="2724840" cy="2736000"/>
          </a:xfrm>
          <a:prstGeom prst="rect">
            <a:avLst/>
          </a:prstGeom>
          <a:ln>
            <a:noFill/>
          </a:ln>
        </p:spPr>
      </p:pic>
      <p:pic>
        <p:nvPicPr>
          <p:cNvPr id="221" name="Picture 2" descr=""/>
          <p:cNvPicPr/>
          <p:nvPr/>
        </p:nvPicPr>
        <p:blipFill>
          <a:blip r:embed="rId2"/>
          <a:stretch/>
        </p:blipFill>
        <p:spPr>
          <a:xfrm>
            <a:off x="3132000" y="3544200"/>
            <a:ext cx="3469680" cy="2775960"/>
          </a:xfrm>
          <a:prstGeom prst="rect">
            <a:avLst/>
          </a:prstGeom>
          <a:ln>
            <a:noFill/>
          </a:ln>
        </p:spPr>
      </p:pic>
      <p:pic>
        <p:nvPicPr>
          <p:cNvPr id="222" name="Picture 3" descr=""/>
          <p:cNvPicPr/>
          <p:nvPr/>
        </p:nvPicPr>
        <p:blipFill>
          <a:blip r:embed="rId3"/>
          <a:stretch/>
        </p:blipFill>
        <p:spPr>
          <a:xfrm>
            <a:off x="6209640" y="3285000"/>
            <a:ext cx="2934000" cy="2934000"/>
          </a:xfrm>
          <a:prstGeom prst="rect">
            <a:avLst/>
          </a:prstGeom>
          <a:ln>
            <a:noFill/>
          </a:ln>
        </p:spPr>
      </p:pic>
    </p:spTree>
  </p:cSld>
  <p:transition>
    <p:fade thruBlk="true"/>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SSD</a:t>
            </a:r>
            <a:endParaRPr b="0" lang="de-DE" sz="4400" spc="-1" strike="noStrike">
              <a:solidFill>
                <a:srgbClr val="000000"/>
              </a:solidFill>
              <a:latin typeface="Calibri"/>
            </a:endParaRPr>
          </a:p>
        </p:txBody>
      </p:sp>
      <p:sp>
        <p:nvSpPr>
          <p:cNvPr id="224"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SSD = SolidStateDrive</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Schneller Speicher</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Datenraten von bis zu 550 Mbyte/s</a:t>
            </a:r>
            <a:endParaRPr b="0" lang="de-DE" sz="3200" spc="-1" strike="noStrike">
              <a:solidFill>
                <a:srgbClr val="d9d9d9"/>
              </a:solidFill>
              <a:latin typeface="Calibri"/>
            </a:endParaRPr>
          </a:p>
        </p:txBody>
      </p:sp>
      <p:pic>
        <p:nvPicPr>
          <p:cNvPr id="225" name="Picture 3" descr=""/>
          <p:cNvPicPr/>
          <p:nvPr/>
        </p:nvPicPr>
        <p:blipFill>
          <a:blip r:embed="rId1"/>
          <a:stretch/>
        </p:blipFill>
        <p:spPr>
          <a:xfrm>
            <a:off x="4716000" y="3573000"/>
            <a:ext cx="2736000" cy="2630160"/>
          </a:xfrm>
          <a:prstGeom prst="rect">
            <a:avLst/>
          </a:prstGeom>
          <a:ln>
            <a:noFill/>
          </a:ln>
        </p:spPr>
      </p:pic>
      <p:pic>
        <p:nvPicPr>
          <p:cNvPr id="226" name="Picture 5" descr=""/>
          <p:cNvPicPr/>
          <p:nvPr/>
        </p:nvPicPr>
        <p:blipFill>
          <a:blip r:embed="rId2"/>
          <a:stretch/>
        </p:blipFill>
        <p:spPr>
          <a:xfrm>
            <a:off x="611640" y="3817440"/>
            <a:ext cx="3384000" cy="2880720"/>
          </a:xfrm>
          <a:prstGeom prst="rect">
            <a:avLst/>
          </a:prstGeom>
          <a:ln>
            <a:noFill/>
          </a:ln>
        </p:spPr>
      </p:pic>
    </p:spTree>
  </p:cSld>
  <p:transition>
    <p:fade thruBlk="true"/>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HDD vs SSD</a:t>
            </a:r>
            <a:endParaRPr b="0" lang="de-DE" sz="4400" spc="-1" strike="noStrike">
              <a:solidFill>
                <a:srgbClr val="000000"/>
              </a:solidFill>
              <a:latin typeface="Calibri"/>
            </a:endParaRPr>
          </a:p>
        </p:txBody>
      </p:sp>
      <p:sp>
        <p:nvSpPr>
          <p:cNvPr id="228" name="TextShape 2"/>
          <p:cNvSpPr txBox="1"/>
          <p:nvPr/>
        </p:nvSpPr>
        <p:spPr>
          <a:xfrm>
            <a:off x="457200" y="1600200"/>
            <a:ext cx="8229240" cy="4276800"/>
          </a:xfrm>
          <a:prstGeom prst="rect">
            <a:avLst/>
          </a:prstGeom>
          <a:solidFill>
            <a:srgbClr val="000000"/>
          </a:solidFill>
          <a:ln>
            <a:noFill/>
          </a:ln>
        </p:spPr>
        <p:txBody>
          <a:bodyPr/>
          <a:p>
            <a:endParaRPr b="0" lang="de-DE" sz="3200" spc="-1" strike="noStrike">
              <a:solidFill>
                <a:srgbClr val="d9d9d9"/>
              </a:solidFill>
              <a:latin typeface="Calibri"/>
            </a:endParaRPr>
          </a:p>
        </p:txBody>
      </p:sp>
      <p:pic>
        <p:nvPicPr>
          <p:cNvPr id="229" name="Picture 4" descr=""/>
          <p:cNvPicPr/>
          <p:nvPr/>
        </p:nvPicPr>
        <p:blipFill>
          <a:blip r:embed="rId1"/>
          <a:stretch/>
        </p:blipFill>
        <p:spPr>
          <a:xfrm>
            <a:off x="395640" y="2709000"/>
            <a:ext cx="3168000" cy="3168000"/>
          </a:xfrm>
          <a:prstGeom prst="rect">
            <a:avLst/>
          </a:prstGeom>
          <a:ln>
            <a:noFill/>
          </a:ln>
        </p:spPr>
      </p:pic>
      <p:pic>
        <p:nvPicPr>
          <p:cNvPr id="230" name="Picture 4" descr=""/>
          <p:cNvPicPr/>
          <p:nvPr/>
        </p:nvPicPr>
        <p:blipFill>
          <a:blip r:embed="rId2"/>
          <a:stretch/>
        </p:blipFill>
        <p:spPr>
          <a:xfrm>
            <a:off x="4440240" y="2997000"/>
            <a:ext cx="4072320" cy="2880000"/>
          </a:xfrm>
          <a:prstGeom prst="rect">
            <a:avLst/>
          </a:prstGeom>
          <a:ln>
            <a:noFill/>
          </a:ln>
        </p:spPr>
      </p:pic>
      <p:pic>
        <p:nvPicPr>
          <p:cNvPr id="231" name="Picture 2" descr=""/>
          <p:cNvPicPr/>
          <p:nvPr/>
        </p:nvPicPr>
        <p:blipFill>
          <a:blip r:embed="rId3"/>
          <a:stretch/>
        </p:blipFill>
        <p:spPr>
          <a:xfrm rot="3562800">
            <a:off x="1125720" y="2133720"/>
            <a:ext cx="3138480" cy="3151080"/>
          </a:xfrm>
          <a:prstGeom prst="rect">
            <a:avLst/>
          </a:prstGeom>
          <a:ln>
            <a:noFill/>
          </a:ln>
        </p:spPr>
      </p:pic>
      <p:pic>
        <p:nvPicPr>
          <p:cNvPr id="232" name="Picture 3" descr=""/>
          <p:cNvPicPr/>
          <p:nvPr/>
        </p:nvPicPr>
        <p:blipFill>
          <a:blip r:embed="rId4"/>
          <a:stretch/>
        </p:blipFill>
        <p:spPr>
          <a:xfrm rot="1591800">
            <a:off x="4649760" y="1880280"/>
            <a:ext cx="4233240" cy="3603600"/>
          </a:xfrm>
          <a:prstGeom prst="rect">
            <a:avLst/>
          </a:prstGeom>
          <a:ln>
            <a:noFill/>
          </a:ln>
        </p:spPr>
      </p:pic>
    </p:spTree>
  </p:cSld>
  <p:transition>
    <p:fade thruBlk="true"/>
  </p:transition>
  <p:timing>
    <p:tnLst>
      <p:par>
        <p:cTn id="431" dur="indefinite" restart="never" nodeType="tmRoot">
          <p:childTnLst>
            <p:seq>
              <p:cTn id="432" dur="indefinite" nodeType="mainSeq">
                <p:childTnLst>
                  <p:par>
                    <p:cTn id="433" fill="hold">
                      <p:stCondLst>
                        <p:cond delay="indefinite"/>
                      </p:stCondLst>
                      <p:childTnLst>
                        <p:par>
                          <p:cTn id="434" fill="hold">
                            <p:stCondLst>
                              <p:cond delay="0"/>
                            </p:stCondLst>
                            <p:childTnLst>
                              <p:par>
                                <p:cTn id="435" nodeType="clickEffect" fill="hold" presetClass="entr" presetID="10">
                                  <p:stCondLst>
                                    <p:cond delay="0"/>
                                  </p:stCondLst>
                                  <p:childTnLst>
                                    <p:set>
                                      <p:cBhvr>
                                        <p:cTn id="436" dur="1" fill="hold">
                                          <p:stCondLst>
                                            <p:cond delay="0"/>
                                          </p:stCondLst>
                                        </p:cTn>
                                        <p:tgtEl>
                                          <p:spTgt spid="229"/>
                                        </p:tgtEl>
                                        <p:attrNameLst>
                                          <p:attrName>style.visibility</p:attrName>
                                        </p:attrNameLst>
                                      </p:cBhvr>
                                      <p:to>
                                        <p:strVal val="visible"/>
                                      </p:to>
                                    </p:set>
                                    <p:animEffect filter="fade" transition="in">
                                      <p:cBhvr additive="repl">
                                        <p:cTn id="437" dur="2000"/>
                                        <p:tgtEl>
                                          <p:spTgt spid="229"/>
                                        </p:tgtEl>
                                      </p:cBhvr>
                                    </p:animEffect>
                                  </p:childTnLst>
                                </p:cTn>
                              </p:par>
                              <p:par>
                                <p:cTn id="438" nodeType="withEffect" fill="hold" presetClass="entr" presetID="10">
                                  <p:stCondLst>
                                    <p:cond delay="0"/>
                                  </p:stCondLst>
                                  <p:childTnLst>
                                    <p:set>
                                      <p:cBhvr>
                                        <p:cTn id="439" dur="1" fill="hold">
                                          <p:stCondLst>
                                            <p:cond delay="0"/>
                                          </p:stCondLst>
                                        </p:cTn>
                                        <p:tgtEl>
                                          <p:spTgt spid="230"/>
                                        </p:tgtEl>
                                        <p:attrNameLst>
                                          <p:attrName>style.visibility</p:attrName>
                                        </p:attrNameLst>
                                      </p:cBhvr>
                                      <p:to>
                                        <p:strVal val="visible"/>
                                      </p:to>
                                    </p:set>
                                    <p:animEffect filter="fade" transition="in">
                                      <p:cBhvr additive="repl">
                                        <p:cTn id="440" dur="2000"/>
                                        <p:tgtEl>
                                          <p:spTgt spid="230"/>
                                        </p:tgtEl>
                                      </p:cBhvr>
                                    </p:animEffect>
                                  </p:childTnLst>
                                </p:cTn>
                              </p:par>
                            </p:childTnLst>
                          </p:cTn>
                        </p:par>
                        <p:par>
                          <p:cTn id="441" fill="hold">
                            <p:stCondLst>
                              <p:cond delay="2000"/>
                            </p:stCondLst>
                            <p:childTnLst>
                              <p:par>
                                <p:cTn id="442" nodeType="afterEffect" fill="hold" presetClass="exit" presetID="10">
                                  <p:stCondLst>
                                    <p:cond delay="1000"/>
                                  </p:stCondLst>
                                  <p:childTnLst>
                                    <p:animEffect filter="fade" transition="out">
                                      <p:cBhvr additive="repl">
                                        <p:cTn id="443" dur="3000"/>
                                        <p:tgtEl>
                                          <p:spTgt spid="231"/>
                                        </p:tgtEl>
                                      </p:cBhvr>
                                    </p:animEffect>
                                    <p:set>
                                      <p:cBhvr>
                                        <p:cTn id="444" dur="1" fill="hold">
                                          <p:stCondLst>
                                            <p:cond delay="2999"/>
                                          </p:stCondLst>
                                        </p:cTn>
                                        <p:tgtEl>
                                          <p:spTgt spid="231"/>
                                        </p:tgtEl>
                                        <p:attrNameLst>
                                          <p:attrName>style.visibility</p:attrName>
                                        </p:attrNameLst>
                                      </p:cBhvr>
                                      <p:to>
                                        <p:strVal val="hidden"/>
                                      </p:to>
                                    </p:set>
                                  </p:childTnLst>
                                </p:cTn>
                              </p:par>
                              <p:par>
                                <p:cTn id="445" nodeType="withEffect" fill="hold" presetClass="exit" presetID="10">
                                  <p:stCondLst>
                                    <p:cond delay="1000"/>
                                  </p:stCondLst>
                                  <p:childTnLst>
                                    <p:animEffect filter="fade" transition="out">
                                      <p:cBhvr additive="repl">
                                        <p:cTn id="446" dur="3000"/>
                                        <p:tgtEl>
                                          <p:spTgt spid="232"/>
                                        </p:tgtEl>
                                      </p:cBhvr>
                                    </p:animEffect>
                                    <p:set>
                                      <p:cBhvr>
                                        <p:cTn id="447" dur="1" fill="hold">
                                          <p:stCondLst>
                                            <p:cond delay="2999"/>
                                          </p:stCondLst>
                                        </p:cTn>
                                        <p:tgtEl>
                                          <p:spTgt spid="23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NVMe</a:t>
            </a:r>
            <a:endParaRPr b="0" lang="de-DE" sz="4400" spc="-1" strike="noStrike">
              <a:solidFill>
                <a:srgbClr val="000000"/>
              </a:solidFill>
              <a:latin typeface="Calibri"/>
            </a:endParaRPr>
          </a:p>
        </p:txBody>
      </p:sp>
      <p:sp>
        <p:nvSpPr>
          <p:cNvPr id="234"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NVMe = NonVolatileMemoryExpress</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Direkt an PCIe x4 angebunden</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235" name="Picture 2" descr=""/>
          <p:cNvPicPr/>
          <p:nvPr/>
        </p:nvPicPr>
        <p:blipFill>
          <a:blip r:embed="rId1"/>
          <a:stretch/>
        </p:blipFill>
        <p:spPr>
          <a:xfrm rot="856800">
            <a:off x="745920" y="3563280"/>
            <a:ext cx="3917160" cy="3917160"/>
          </a:xfrm>
          <a:prstGeom prst="rect">
            <a:avLst/>
          </a:prstGeom>
          <a:ln>
            <a:noFill/>
          </a:ln>
        </p:spPr>
      </p:pic>
      <p:pic>
        <p:nvPicPr>
          <p:cNvPr id="236" name="Picture 3" descr=""/>
          <p:cNvPicPr/>
          <p:nvPr/>
        </p:nvPicPr>
        <p:blipFill>
          <a:blip r:embed="rId2"/>
          <a:stretch/>
        </p:blipFill>
        <p:spPr>
          <a:xfrm rot="229200">
            <a:off x="4854960" y="4586040"/>
            <a:ext cx="3801240" cy="2147400"/>
          </a:xfrm>
          <a:prstGeom prst="rect">
            <a:avLst/>
          </a:prstGeom>
          <a:ln>
            <a:noFill/>
          </a:ln>
        </p:spPr>
      </p:pic>
      <p:pic>
        <p:nvPicPr>
          <p:cNvPr id="237" name="Picture 2" descr=""/>
          <p:cNvPicPr/>
          <p:nvPr/>
        </p:nvPicPr>
        <p:blipFill>
          <a:blip r:embed="rId3"/>
          <a:stretch/>
        </p:blipFill>
        <p:spPr>
          <a:xfrm>
            <a:off x="4754160" y="3492360"/>
            <a:ext cx="3922200" cy="2384640"/>
          </a:xfrm>
          <a:prstGeom prst="rect">
            <a:avLst/>
          </a:prstGeom>
          <a:ln>
            <a:noFill/>
          </a:ln>
        </p:spPr>
      </p:pic>
      <p:pic>
        <p:nvPicPr>
          <p:cNvPr id="238" name="Picture 5" descr=""/>
          <p:cNvPicPr/>
          <p:nvPr/>
        </p:nvPicPr>
        <p:blipFill>
          <a:blip r:embed="rId4"/>
          <a:stretch/>
        </p:blipFill>
        <p:spPr>
          <a:xfrm>
            <a:off x="4644000" y="3188880"/>
            <a:ext cx="4034880" cy="2687760"/>
          </a:xfrm>
          <a:prstGeom prst="rect">
            <a:avLst/>
          </a:prstGeom>
          <a:ln>
            <a:noFill/>
          </a:ln>
        </p:spPr>
      </p:pic>
      <p:pic>
        <p:nvPicPr>
          <p:cNvPr id="239" name="Picture 6" descr=""/>
          <p:cNvPicPr/>
          <p:nvPr/>
        </p:nvPicPr>
        <p:blipFill>
          <a:blip r:embed="rId5"/>
          <a:stretch/>
        </p:blipFill>
        <p:spPr>
          <a:xfrm rot="18319200">
            <a:off x="4464000" y="5136840"/>
            <a:ext cx="2295720" cy="1805040"/>
          </a:xfrm>
          <a:prstGeom prst="rect">
            <a:avLst/>
          </a:prstGeom>
          <a:ln>
            <a:noFill/>
          </a:ln>
        </p:spPr>
      </p:pic>
      <p:pic>
        <p:nvPicPr>
          <p:cNvPr id="240" name="Picture 7" descr=""/>
          <p:cNvPicPr/>
          <p:nvPr/>
        </p:nvPicPr>
        <p:blipFill>
          <a:blip r:embed="rId6"/>
          <a:stretch/>
        </p:blipFill>
        <p:spPr>
          <a:xfrm rot="8856600">
            <a:off x="3828600" y="3880800"/>
            <a:ext cx="2533680" cy="1992240"/>
          </a:xfrm>
          <a:prstGeom prst="rect">
            <a:avLst/>
          </a:prstGeom>
          <a:ln>
            <a:noFill/>
          </a:ln>
        </p:spPr>
      </p:pic>
    </p:spTree>
  </p:cSld>
  <p:transition>
    <p:fade thruBlk="true"/>
  </p:transition>
  <p:timing>
    <p:tnLst>
      <p:par>
        <p:cTn id="448" dur="indefinite" restart="never" nodeType="tmRoot">
          <p:childTnLst>
            <p:seq>
              <p:cTn id="449" dur="indefinite" nodeType="mainSeq">
                <p:childTnLst>
                  <p:par>
                    <p:cTn id="450" fill="hold">
                      <p:stCondLst>
                        <p:cond delay="indefinite"/>
                      </p:stCondLst>
                      <p:childTnLst>
                        <p:par>
                          <p:cTn id="451" fill="hold">
                            <p:stCondLst>
                              <p:cond delay="0"/>
                            </p:stCondLst>
                            <p:childTnLst>
                              <p:par>
                                <p:cTn id="452" nodeType="clickEffect" fill="hold" presetClass="exit" presetID="10">
                                  <p:stCondLst>
                                    <p:cond delay="0"/>
                                  </p:stCondLst>
                                  <p:childTnLst>
                                    <p:animEffect filter="fade" transition="out">
                                      <p:cBhvr additive="repl">
                                        <p:cTn id="453" dur="500"/>
                                        <p:tgtEl>
                                          <p:spTgt spid="236"/>
                                        </p:tgtEl>
                                      </p:cBhvr>
                                    </p:animEffect>
                                    <p:set>
                                      <p:cBhvr>
                                        <p:cTn id="454" dur="1" fill="hold">
                                          <p:stCondLst>
                                            <p:cond delay="499"/>
                                          </p:stCondLst>
                                        </p:cTn>
                                        <p:tgtEl>
                                          <p:spTgt spid="236"/>
                                        </p:tgtEl>
                                        <p:attrNameLst>
                                          <p:attrName>style.visibility</p:attrName>
                                        </p:attrNameLst>
                                      </p:cBhvr>
                                      <p:to>
                                        <p:strVal val="hidden"/>
                                      </p:to>
                                    </p:set>
                                  </p:childTnLst>
                                </p:cTn>
                              </p:par>
                            </p:childTnLst>
                          </p:cTn>
                        </p:par>
                        <p:par>
                          <p:cTn id="455" fill="hold">
                            <p:stCondLst>
                              <p:cond delay="500"/>
                            </p:stCondLst>
                            <p:childTnLst>
                              <p:par>
                                <p:cTn id="456" nodeType="afterEffect" fill="hold" presetClass="entr" presetID="10">
                                  <p:stCondLst>
                                    <p:cond delay="0"/>
                                  </p:stCondLst>
                                  <p:childTnLst>
                                    <p:set>
                                      <p:cBhvr>
                                        <p:cTn id="457" dur="1" fill="hold">
                                          <p:stCondLst>
                                            <p:cond delay="0"/>
                                          </p:stCondLst>
                                        </p:cTn>
                                        <p:tgtEl>
                                          <p:spTgt spid="237"/>
                                        </p:tgtEl>
                                        <p:attrNameLst>
                                          <p:attrName>style.visibility</p:attrName>
                                        </p:attrNameLst>
                                      </p:cBhvr>
                                      <p:to>
                                        <p:strVal val="visible"/>
                                      </p:to>
                                    </p:set>
                                    <p:animEffect filter="fade" transition="in">
                                      <p:cBhvr additive="repl">
                                        <p:cTn id="458" dur="500"/>
                                        <p:tgtEl>
                                          <p:spTgt spid="237"/>
                                        </p:tgtEl>
                                      </p:cBhvr>
                                    </p:animEffect>
                                  </p:childTnLst>
                                </p:cTn>
                              </p:par>
                            </p:childTnLst>
                          </p:cTn>
                        </p:par>
                        <p:par>
                          <p:cTn id="459" fill="hold">
                            <p:stCondLst>
                              <p:cond delay="1000"/>
                            </p:stCondLst>
                            <p:childTnLst>
                              <p:par>
                                <p:cTn id="460" nodeType="afterEffect" fill="hold" presetClass="entr" presetID="10">
                                  <p:stCondLst>
                                    <p:cond delay="0"/>
                                  </p:stCondLst>
                                  <p:childTnLst>
                                    <p:set>
                                      <p:cBhvr>
                                        <p:cTn id="461" dur="1" fill="hold">
                                          <p:stCondLst>
                                            <p:cond delay="0"/>
                                          </p:stCondLst>
                                        </p:cTn>
                                        <p:tgtEl>
                                          <p:spTgt spid="239"/>
                                        </p:tgtEl>
                                        <p:attrNameLst>
                                          <p:attrName>style.visibility</p:attrName>
                                        </p:attrNameLst>
                                      </p:cBhvr>
                                      <p:to>
                                        <p:strVal val="visible"/>
                                      </p:to>
                                    </p:set>
                                    <p:animEffect filter="fade" transition="in">
                                      <p:cBhvr additive="repl">
                                        <p:cTn id="462" dur="500"/>
                                        <p:tgtEl>
                                          <p:spTgt spid="239"/>
                                        </p:tgtEl>
                                      </p:cBhvr>
                                    </p:animEffect>
                                  </p:childTnLst>
                                </p:cTn>
                              </p:par>
                            </p:childTnLst>
                          </p:cTn>
                        </p:par>
                      </p:childTnLst>
                    </p:cTn>
                  </p:par>
                  <p:par>
                    <p:cTn id="463" fill="hold">
                      <p:stCondLst>
                        <p:cond delay="indefinite"/>
                      </p:stCondLst>
                      <p:childTnLst>
                        <p:par>
                          <p:cTn id="464" fill="hold">
                            <p:stCondLst>
                              <p:cond delay="0"/>
                            </p:stCondLst>
                            <p:childTnLst>
                              <p:par>
                                <p:cTn id="465" nodeType="clickEffect" fill="hold" presetClass="exit" presetID="10">
                                  <p:stCondLst>
                                    <p:cond delay="0"/>
                                  </p:stCondLst>
                                  <p:childTnLst>
                                    <p:animEffect filter="fade" transition="out">
                                      <p:cBhvr additive="repl">
                                        <p:cTn id="466" dur="500"/>
                                        <p:tgtEl>
                                          <p:spTgt spid="237"/>
                                        </p:tgtEl>
                                      </p:cBhvr>
                                    </p:animEffect>
                                    <p:set>
                                      <p:cBhvr>
                                        <p:cTn id="467" dur="1" fill="hold">
                                          <p:stCondLst>
                                            <p:cond delay="499"/>
                                          </p:stCondLst>
                                        </p:cTn>
                                        <p:tgtEl>
                                          <p:spTgt spid="237"/>
                                        </p:tgtEl>
                                        <p:attrNameLst>
                                          <p:attrName>style.visibility</p:attrName>
                                        </p:attrNameLst>
                                      </p:cBhvr>
                                      <p:to>
                                        <p:strVal val="hidden"/>
                                      </p:to>
                                    </p:set>
                                  </p:childTnLst>
                                </p:cTn>
                              </p:par>
                              <p:par>
                                <p:cTn id="468" nodeType="withEffect" fill="hold" presetClass="exit" presetID="10">
                                  <p:stCondLst>
                                    <p:cond delay="0"/>
                                  </p:stCondLst>
                                  <p:childTnLst>
                                    <p:animEffect filter="fade" transition="out">
                                      <p:cBhvr additive="repl">
                                        <p:cTn id="469" dur="500"/>
                                        <p:tgtEl>
                                          <p:spTgt spid="239"/>
                                        </p:tgtEl>
                                      </p:cBhvr>
                                    </p:animEffect>
                                    <p:set>
                                      <p:cBhvr>
                                        <p:cTn id="470" dur="1" fill="hold">
                                          <p:stCondLst>
                                            <p:cond delay="499"/>
                                          </p:stCondLst>
                                        </p:cTn>
                                        <p:tgtEl>
                                          <p:spTgt spid="239"/>
                                        </p:tgtEl>
                                        <p:attrNameLst>
                                          <p:attrName>style.visibility</p:attrName>
                                        </p:attrNameLst>
                                      </p:cBhvr>
                                      <p:to>
                                        <p:strVal val="hidden"/>
                                      </p:to>
                                    </p:set>
                                  </p:childTnLst>
                                </p:cTn>
                              </p:par>
                            </p:childTnLst>
                          </p:cTn>
                        </p:par>
                        <p:par>
                          <p:cTn id="471" fill="hold">
                            <p:stCondLst>
                              <p:cond delay="500"/>
                            </p:stCondLst>
                            <p:childTnLst>
                              <p:par>
                                <p:cTn id="472" nodeType="afterEffect" fill="hold" presetClass="entr" presetID="10">
                                  <p:stCondLst>
                                    <p:cond delay="0"/>
                                  </p:stCondLst>
                                  <p:childTnLst>
                                    <p:set>
                                      <p:cBhvr>
                                        <p:cTn id="473" dur="1" fill="hold">
                                          <p:stCondLst>
                                            <p:cond delay="0"/>
                                          </p:stCondLst>
                                        </p:cTn>
                                        <p:tgtEl>
                                          <p:spTgt spid="238"/>
                                        </p:tgtEl>
                                        <p:attrNameLst>
                                          <p:attrName>style.visibility</p:attrName>
                                        </p:attrNameLst>
                                      </p:cBhvr>
                                      <p:to>
                                        <p:strVal val="visible"/>
                                      </p:to>
                                    </p:set>
                                    <p:animEffect filter="fade" transition="in">
                                      <p:cBhvr additive="repl">
                                        <p:cTn id="474" dur="500"/>
                                        <p:tgtEl>
                                          <p:spTgt spid="238"/>
                                        </p:tgtEl>
                                      </p:cBhvr>
                                    </p:animEffect>
                                  </p:childTnLst>
                                </p:cTn>
                              </p:par>
                            </p:childTnLst>
                          </p:cTn>
                        </p:par>
                        <p:par>
                          <p:cTn id="475" fill="hold">
                            <p:stCondLst>
                              <p:cond delay="1000"/>
                            </p:stCondLst>
                            <p:childTnLst>
                              <p:par>
                                <p:cTn id="476" nodeType="afterEffect" fill="hold" presetClass="entr" presetID="10">
                                  <p:stCondLst>
                                    <p:cond delay="0"/>
                                  </p:stCondLst>
                                  <p:childTnLst>
                                    <p:set>
                                      <p:cBhvr>
                                        <p:cTn id="477" dur="1" fill="hold">
                                          <p:stCondLst>
                                            <p:cond delay="0"/>
                                          </p:stCondLst>
                                        </p:cTn>
                                        <p:tgtEl>
                                          <p:spTgt spid="240"/>
                                        </p:tgtEl>
                                        <p:attrNameLst>
                                          <p:attrName>style.visibility</p:attrName>
                                        </p:attrNameLst>
                                      </p:cBhvr>
                                      <p:to>
                                        <p:strVal val="visible"/>
                                      </p:to>
                                    </p:set>
                                    <p:animEffect filter="fade" transition="in">
                                      <p:cBhvr additive="repl">
                                        <p:cTn id="478" dur="500"/>
                                        <p:tgtEl>
                                          <p:spTgt spid="2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Mainboard</a:t>
            </a:r>
            <a:endParaRPr b="0" lang="de-DE" sz="4400" spc="-1" strike="noStrike">
              <a:solidFill>
                <a:srgbClr val="000000"/>
              </a:solidFill>
              <a:latin typeface="Calibri"/>
            </a:endParaRPr>
          </a:p>
        </p:txBody>
      </p:sp>
      <p:sp>
        <p:nvSpPr>
          <p:cNvPr id="96" name="TextShape 2"/>
          <p:cNvSpPr txBox="1"/>
          <p:nvPr/>
        </p:nvSpPr>
        <p:spPr>
          <a:xfrm>
            <a:off x="457200" y="1600200"/>
            <a:ext cx="48344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Auch Motherboard genannt</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t>
            </a:r>
            <a:r>
              <a:rPr b="0" lang="de-DE" sz="3200" spc="-1" strike="noStrike">
                <a:solidFill>
                  <a:srgbClr val="d9d9d9"/>
                </a:solidFill>
                <a:latin typeface="Calibri"/>
              </a:rPr>
              <a:t>Verbindungsstück“</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Komplexe Platine mit Steckplätzen, Kondensatoren, Transistoren, Widerständen etc.</a:t>
            </a:r>
            <a:endParaRPr b="0" lang="de-DE" sz="3200" spc="-1" strike="noStrike">
              <a:solidFill>
                <a:srgbClr val="d9d9d9"/>
              </a:solidFill>
              <a:latin typeface="Calibri"/>
            </a:endParaRPr>
          </a:p>
        </p:txBody>
      </p:sp>
      <p:pic>
        <p:nvPicPr>
          <p:cNvPr id="97" name="Picture 2" descr=""/>
          <p:cNvPicPr/>
          <p:nvPr/>
        </p:nvPicPr>
        <p:blipFill>
          <a:blip r:embed="rId1"/>
          <a:stretch/>
        </p:blipFill>
        <p:spPr>
          <a:xfrm>
            <a:off x="4716000" y="1231920"/>
            <a:ext cx="4427640" cy="5004720"/>
          </a:xfrm>
          <a:prstGeom prst="rect">
            <a:avLst/>
          </a:prstGeom>
          <a:ln>
            <a:noFill/>
          </a:ln>
        </p:spPr>
      </p:pic>
    </p:spTree>
  </p:cSld>
  <p:transition>
    <p:fade thruBlk="true"/>
  </p:transition>
  <p:timing>
    <p:tnLst>
      <p:par>
        <p:cTn id="10" dur="indefinite" restart="never" nodeType="tmRoot">
          <p:childTnLst>
            <p:seq>
              <p:cTn id="11"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Soundkarte (-Chip)</a:t>
            </a:r>
            <a:endParaRPr b="0" lang="de-DE" sz="4400" spc="-1" strike="noStrike">
              <a:solidFill>
                <a:srgbClr val="000000"/>
              </a:solidFill>
              <a:latin typeface="Calibri"/>
            </a:endParaRPr>
          </a:p>
        </p:txBody>
      </p:sp>
      <p:sp>
        <p:nvSpPr>
          <p:cNvPr id="242"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Früher: </a:t>
            </a:r>
            <a:r>
              <a:rPr b="0" lang="de-DE" sz="3200" spc="-1" strike="noStrike">
                <a:solidFill>
                  <a:srgbClr val="d9d9d9"/>
                </a:solidFill>
                <a:latin typeface="Calibri"/>
              </a:rPr>
              <a:t>	</a:t>
            </a:r>
            <a:r>
              <a:rPr b="0" lang="de-DE" sz="3200" spc="-1" strike="noStrike">
                <a:solidFill>
                  <a:srgbClr val="d9d9d9"/>
                </a:solidFill>
                <a:latin typeface="Calibri"/>
              </a:rPr>
              <a:t>Schlecht abgeschirmte Soundchips / </a:t>
            </a:r>
            <a:r>
              <a:rPr b="0" lang="de-DE" sz="3200" spc="-1" strike="noStrike">
                <a:solidFill>
                  <a:srgbClr val="d9d9d9"/>
                </a:solidFill>
                <a:latin typeface="Calibri"/>
              </a:rPr>
              <a:t>	</a:t>
            </a:r>
            <a:r>
              <a:rPr b="0" lang="de-DE" sz="3200" spc="-1" strike="noStrike">
                <a:solidFill>
                  <a:srgbClr val="d9d9d9"/>
                </a:solidFill>
                <a:latin typeface="Calibri"/>
              </a:rPr>
              <a:t>	</a:t>
            </a:r>
            <a:r>
              <a:rPr b="0" lang="de-DE" sz="3200" spc="-1" strike="noStrike">
                <a:solidFill>
                  <a:srgbClr val="d9d9d9"/>
                </a:solidFill>
                <a:latin typeface="Calibri"/>
              </a:rPr>
              <a:t>PCI-Soundkarte benötigt </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Heute: </a:t>
            </a:r>
            <a:r>
              <a:rPr b="0" lang="de-DE" sz="3200" spc="-1" strike="noStrike">
                <a:solidFill>
                  <a:srgbClr val="d9d9d9"/>
                </a:solidFill>
                <a:latin typeface="Calibri"/>
              </a:rPr>
              <a:t>	</a:t>
            </a:r>
            <a:r>
              <a:rPr b="0" lang="de-DE" sz="3200" spc="-1" strike="noStrike">
                <a:solidFill>
                  <a:srgbClr val="d9d9d9"/>
                </a:solidFill>
                <a:latin typeface="Calibri"/>
              </a:rPr>
              <a:t>Qualitativ hochwertige Soundchips </a:t>
            </a:r>
            <a:r>
              <a:rPr b="0" lang="de-DE" sz="3200" spc="-1" strike="noStrike">
                <a:solidFill>
                  <a:srgbClr val="d9d9d9"/>
                </a:solidFill>
                <a:latin typeface="Calibri"/>
              </a:rPr>
              <a:t>	</a:t>
            </a:r>
            <a:r>
              <a:rPr b="0" lang="de-DE" sz="3200" spc="-1" strike="noStrike">
                <a:solidFill>
                  <a:srgbClr val="d9d9d9"/>
                </a:solidFill>
                <a:latin typeface="Calibri"/>
              </a:rPr>
              <a:t>	</a:t>
            </a:r>
            <a:r>
              <a:rPr b="0" lang="de-DE" sz="3200" spc="-1" strike="noStrike">
                <a:solidFill>
                  <a:srgbClr val="d9d9d9"/>
                </a:solidFill>
                <a:latin typeface="Calibri"/>
              </a:rPr>
              <a:t>mit guter Isolierung / Abschirmung</a:t>
            </a:r>
            <a:endParaRPr b="0" lang="de-DE" sz="3200" spc="-1" strike="noStrike">
              <a:solidFill>
                <a:srgbClr val="d9d9d9"/>
              </a:solidFill>
              <a:latin typeface="Calibri"/>
            </a:endParaRPr>
          </a:p>
        </p:txBody>
      </p:sp>
      <p:pic>
        <p:nvPicPr>
          <p:cNvPr id="243" name="Picture 2" descr=""/>
          <p:cNvPicPr/>
          <p:nvPr/>
        </p:nvPicPr>
        <p:blipFill>
          <a:blip r:embed="rId1"/>
          <a:stretch/>
        </p:blipFill>
        <p:spPr>
          <a:xfrm>
            <a:off x="3060000" y="3717000"/>
            <a:ext cx="3238920" cy="2160000"/>
          </a:xfrm>
          <a:prstGeom prst="rect">
            <a:avLst/>
          </a:prstGeom>
          <a:ln>
            <a:noFill/>
          </a:ln>
        </p:spPr>
      </p:pic>
      <p:pic>
        <p:nvPicPr>
          <p:cNvPr id="244" name="Picture 2" descr=""/>
          <p:cNvPicPr/>
          <p:nvPr/>
        </p:nvPicPr>
        <p:blipFill>
          <a:blip r:embed="rId2"/>
          <a:stretch/>
        </p:blipFill>
        <p:spPr>
          <a:xfrm>
            <a:off x="6372360" y="3717000"/>
            <a:ext cx="2297880" cy="2142720"/>
          </a:xfrm>
          <a:prstGeom prst="rect">
            <a:avLst/>
          </a:prstGeom>
          <a:ln>
            <a:noFill/>
          </a:ln>
        </p:spPr>
      </p:pic>
      <p:pic>
        <p:nvPicPr>
          <p:cNvPr id="245" name="Picture 3" descr=""/>
          <p:cNvPicPr/>
          <p:nvPr/>
        </p:nvPicPr>
        <p:blipFill>
          <a:blip r:embed="rId3"/>
          <a:stretch/>
        </p:blipFill>
        <p:spPr>
          <a:xfrm rot="21255600">
            <a:off x="3827880" y="3969360"/>
            <a:ext cx="3739680" cy="2588760"/>
          </a:xfrm>
          <a:prstGeom prst="rect">
            <a:avLst/>
          </a:prstGeom>
          <a:ln>
            <a:noFill/>
          </a:ln>
        </p:spPr>
      </p:pic>
      <p:pic>
        <p:nvPicPr>
          <p:cNvPr id="246" name="Picture 5" descr=""/>
          <p:cNvPicPr/>
          <p:nvPr/>
        </p:nvPicPr>
        <p:blipFill>
          <a:blip r:embed="rId4"/>
          <a:stretch/>
        </p:blipFill>
        <p:spPr>
          <a:xfrm>
            <a:off x="611640" y="4077000"/>
            <a:ext cx="3430080" cy="2493720"/>
          </a:xfrm>
          <a:prstGeom prst="rect">
            <a:avLst/>
          </a:prstGeom>
          <a:ln>
            <a:noFill/>
          </a:ln>
        </p:spPr>
      </p:pic>
    </p:spTree>
  </p:cSld>
  <p:transition>
    <p:fade thruBlk="true"/>
  </p:transition>
  <p:timing>
    <p:tnLst>
      <p:par>
        <p:cTn id="479" dur="indefinite" restart="never" nodeType="tmRoot">
          <p:childTnLst>
            <p:seq>
              <p:cTn id="480" dur="indefinite" nodeType="mainSeq">
                <p:childTnLst>
                  <p:par>
                    <p:cTn id="481" fill="hold">
                      <p:stCondLst>
                        <p:cond delay="indefinite"/>
                      </p:stCondLst>
                      <p:childTnLst>
                        <p:par>
                          <p:cTn id="482" fill="hold">
                            <p:stCondLst>
                              <p:cond delay="0"/>
                            </p:stCondLst>
                            <p:childTnLst>
                              <p:par>
                                <p:cTn id="483" nodeType="clickEffect" fill="hold" presetClass="entr" presetID="10">
                                  <p:stCondLst>
                                    <p:cond delay="0"/>
                                  </p:stCondLst>
                                  <p:childTnLst>
                                    <p:set>
                                      <p:cBhvr>
                                        <p:cTn id="484" dur="1" fill="hold">
                                          <p:stCondLst>
                                            <p:cond delay="0"/>
                                          </p:stCondLst>
                                        </p:cTn>
                                        <p:tgtEl>
                                          <p:spTgt spid="246"/>
                                        </p:tgtEl>
                                        <p:attrNameLst>
                                          <p:attrName>style.visibility</p:attrName>
                                        </p:attrNameLst>
                                      </p:cBhvr>
                                      <p:to>
                                        <p:strVal val="visible"/>
                                      </p:to>
                                    </p:set>
                                    <p:animEffect filter="fade" transition="in">
                                      <p:cBhvr additive="repl">
                                        <p:cTn id="485" dur="500"/>
                                        <p:tgtEl>
                                          <p:spTgt spid="246"/>
                                        </p:tgtEl>
                                      </p:cBhvr>
                                    </p:animEffect>
                                  </p:childTnLst>
                                </p:cTn>
                              </p:par>
                            </p:childTnLst>
                          </p:cTn>
                        </p:par>
                        <p:par>
                          <p:cTn id="486" fill="hold">
                            <p:stCondLst>
                              <p:cond delay="500"/>
                            </p:stCondLst>
                            <p:childTnLst>
                              <p:par>
                                <p:cTn id="487" nodeType="afterEffect" fill="hold" presetClass="entr" presetID="10">
                                  <p:stCondLst>
                                    <p:cond delay="0"/>
                                  </p:stCondLst>
                                  <p:childTnLst>
                                    <p:set>
                                      <p:cBhvr>
                                        <p:cTn id="488" dur="1" fill="hold">
                                          <p:stCondLst>
                                            <p:cond delay="0"/>
                                          </p:stCondLst>
                                        </p:cTn>
                                        <p:tgtEl>
                                          <p:spTgt spid="245"/>
                                        </p:tgtEl>
                                        <p:attrNameLst>
                                          <p:attrName>style.visibility</p:attrName>
                                        </p:attrNameLst>
                                      </p:cBhvr>
                                      <p:to>
                                        <p:strVal val="visible"/>
                                      </p:to>
                                    </p:set>
                                    <p:animEffect filter="fade" transition="in">
                                      <p:cBhvr additive="repl">
                                        <p:cTn id="489" dur="500"/>
                                        <p:tgtEl>
                                          <p:spTgt spid="245"/>
                                        </p:tgtEl>
                                      </p:cBhvr>
                                    </p:animEffect>
                                  </p:childTnLst>
                                </p:cTn>
                              </p:par>
                            </p:childTnLst>
                          </p:cTn>
                        </p:par>
                      </p:childTnLst>
                    </p:cTn>
                  </p:par>
                  <p:par>
                    <p:cTn id="490" fill="hold">
                      <p:stCondLst>
                        <p:cond delay="indefinite"/>
                      </p:stCondLst>
                      <p:childTnLst>
                        <p:par>
                          <p:cTn id="491" fill="hold">
                            <p:stCondLst>
                              <p:cond delay="0"/>
                            </p:stCondLst>
                            <p:childTnLst>
                              <p:par>
                                <p:cTn id="492" nodeType="clickEffect" fill="hold" presetClass="exit" presetID="10">
                                  <p:stCondLst>
                                    <p:cond delay="0"/>
                                  </p:stCondLst>
                                  <p:childTnLst>
                                    <p:animEffect filter="fade" transition="out">
                                      <p:cBhvr additive="repl">
                                        <p:cTn id="493" dur="500"/>
                                        <p:tgtEl>
                                          <p:spTgt spid="246"/>
                                        </p:tgtEl>
                                      </p:cBhvr>
                                    </p:animEffect>
                                    <p:set>
                                      <p:cBhvr>
                                        <p:cTn id="494" dur="1" fill="hold">
                                          <p:stCondLst>
                                            <p:cond delay="499"/>
                                          </p:stCondLst>
                                        </p:cTn>
                                        <p:tgtEl>
                                          <p:spTgt spid="246"/>
                                        </p:tgtEl>
                                        <p:attrNameLst>
                                          <p:attrName>style.visibility</p:attrName>
                                        </p:attrNameLst>
                                      </p:cBhvr>
                                      <p:to>
                                        <p:strVal val="hidden"/>
                                      </p:to>
                                    </p:set>
                                  </p:childTnLst>
                                </p:cTn>
                              </p:par>
                              <p:par>
                                <p:cTn id="495" nodeType="withEffect" fill="hold" presetClass="exit" presetID="10">
                                  <p:stCondLst>
                                    <p:cond delay="0"/>
                                  </p:stCondLst>
                                  <p:childTnLst>
                                    <p:animEffect filter="fade" transition="out">
                                      <p:cBhvr additive="repl">
                                        <p:cTn id="496" dur="500"/>
                                        <p:tgtEl>
                                          <p:spTgt spid="245"/>
                                        </p:tgtEl>
                                      </p:cBhvr>
                                    </p:animEffect>
                                    <p:set>
                                      <p:cBhvr>
                                        <p:cTn id="497" dur="1" fill="hold">
                                          <p:stCondLst>
                                            <p:cond delay="499"/>
                                          </p:stCondLst>
                                        </p:cTn>
                                        <p:tgtEl>
                                          <p:spTgt spid="245"/>
                                        </p:tgtEl>
                                        <p:attrNameLst>
                                          <p:attrName>style.visibility</p:attrName>
                                        </p:attrNameLst>
                                      </p:cBhvr>
                                      <p:to>
                                        <p:strVal val="hidden"/>
                                      </p:to>
                                    </p:set>
                                  </p:childTnLst>
                                </p:cTn>
                              </p:par>
                            </p:childTnLst>
                          </p:cTn>
                        </p:par>
                        <p:par>
                          <p:cTn id="498" fill="hold">
                            <p:stCondLst>
                              <p:cond delay="500"/>
                            </p:stCondLst>
                            <p:childTnLst>
                              <p:par>
                                <p:cTn id="499" nodeType="afterEffect" fill="hold" presetClass="entr" presetID="10">
                                  <p:stCondLst>
                                    <p:cond delay="0"/>
                                  </p:stCondLst>
                                  <p:childTnLst>
                                    <p:set>
                                      <p:cBhvr>
                                        <p:cTn id="500" dur="1" fill="hold">
                                          <p:stCondLst>
                                            <p:cond delay="0"/>
                                          </p:stCondLst>
                                        </p:cTn>
                                        <p:tgtEl>
                                          <p:spTgt spid="244"/>
                                        </p:tgtEl>
                                        <p:attrNameLst>
                                          <p:attrName>style.visibility</p:attrName>
                                        </p:attrNameLst>
                                      </p:cBhvr>
                                      <p:to>
                                        <p:strVal val="visible"/>
                                      </p:to>
                                    </p:set>
                                    <p:animEffect filter="fade" transition="in">
                                      <p:cBhvr additive="repl">
                                        <p:cTn id="501" dur="500"/>
                                        <p:tgtEl>
                                          <p:spTgt spid="244"/>
                                        </p:tgtEl>
                                      </p:cBhvr>
                                    </p:animEffect>
                                  </p:childTnLst>
                                </p:cTn>
                              </p:par>
                            </p:childTnLst>
                          </p:cTn>
                        </p:par>
                        <p:par>
                          <p:cTn id="502" fill="hold">
                            <p:stCondLst>
                              <p:cond delay="1000"/>
                            </p:stCondLst>
                            <p:childTnLst>
                              <p:par>
                                <p:cTn id="503" nodeType="afterEffect" fill="hold" presetClass="entr" presetID="10">
                                  <p:stCondLst>
                                    <p:cond delay="0"/>
                                  </p:stCondLst>
                                  <p:childTnLst>
                                    <p:set>
                                      <p:cBhvr>
                                        <p:cTn id="504" dur="1" fill="hold">
                                          <p:stCondLst>
                                            <p:cond delay="0"/>
                                          </p:stCondLst>
                                        </p:cTn>
                                        <p:tgtEl>
                                          <p:spTgt spid="243"/>
                                        </p:tgtEl>
                                        <p:attrNameLst>
                                          <p:attrName>style.visibility</p:attrName>
                                        </p:attrNameLst>
                                      </p:cBhvr>
                                      <p:to>
                                        <p:strVal val="visible"/>
                                      </p:to>
                                    </p:set>
                                    <p:animEffect filter="fade" transition="in">
                                      <p:cBhvr additive="repl">
                                        <p:cTn id="505" dur="500"/>
                                        <p:tgtEl>
                                          <p:spTgt spid="2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BIOS</a:t>
            </a:r>
            <a:endParaRPr b="0" lang="de-DE" sz="4400" spc="-1" strike="noStrike">
              <a:solidFill>
                <a:srgbClr val="000000"/>
              </a:solidFill>
              <a:latin typeface="Calibri"/>
            </a:endParaRPr>
          </a:p>
        </p:txBody>
      </p:sp>
      <p:sp>
        <p:nvSpPr>
          <p:cNvPr id="248"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BIOS = BasicInputOutputSystem</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t>
            </a:r>
            <a:r>
              <a:rPr b="0" lang="de-DE" sz="3200" spc="-1" strike="noStrike">
                <a:solidFill>
                  <a:srgbClr val="d9d9d9"/>
                </a:solidFill>
                <a:latin typeface="Calibri"/>
              </a:rPr>
              <a:t>Firmware“ vom Mainboard</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Ermöglicht grundlegende Einstellungen der Hardware</a:t>
            </a:r>
            <a:endParaRPr b="0" lang="de-DE" sz="3200" spc="-1" strike="noStrike">
              <a:solidFill>
                <a:srgbClr val="d9d9d9"/>
              </a:solidFill>
              <a:latin typeface="Calibri"/>
            </a:endParaRPr>
          </a:p>
          <a:p>
            <a:pPr marL="514440" indent="-514080">
              <a:lnSpc>
                <a:spcPct val="100000"/>
              </a:lnSpc>
              <a:spcBef>
                <a:spcPts val="641"/>
              </a:spcBef>
              <a:buClr>
                <a:srgbClr val="008600"/>
              </a:buClr>
              <a:buFont typeface="Calibri"/>
              <a:buAutoNum type="arabicPeriod"/>
            </a:pPr>
            <a:r>
              <a:rPr b="0" lang="de-DE" sz="3200" spc="-1" strike="noStrike">
                <a:solidFill>
                  <a:srgbClr val="d9d9d9"/>
                </a:solidFill>
                <a:latin typeface="Calibri"/>
              </a:rPr>
              <a:t>„</a:t>
            </a:r>
            <a:r>
              <a:rPr b="0" lang="de-DE" sz="3200" spc="-1" strike="noStrike">
                <a:solidFill>
                  <a:srgbClr val="d9d9d9"/>
                </a:solidFill>
                <a:latin typeface="Calibri"/>
              </a:rPr>
              <a:t>Weckt“ sämtliche Komponenten</a:t>
            </a:r>
            <a:endParaRPr b="0" lang="de-DE" sz="3200" spc="-1" strike="noStrike">
              <a:solidFill>
                <a:srgbClr val="d9d9d9"/>
              </a:solidFill>
              <a:latin typeface="Calibri"/>
            </a:endParaRPr>
          </a:p>
          <a:p>
            <a:pPr marL="514440" indent="-514080">
              <a:lnSpc>
                <a:spcPct val="100000"/>
              </a:lnSpc>
              <a:spcBef>
                <a:spcPts val="641"/>
              </a:spcBef>
              <a:buClr>
                <a:srgbClr val="008600"/>
              </a:buClr>
              <a:buFont typeface="Calibri"/>
              <a:buAutoNum type="arabicPeriod"/>
            </a:pPr>
            <a:r>
              <a:rPr b="0" lang="de-DE" sz="3200" spc="-1" strike="noStrike">
                <a:solidFill>
                  <a:srgbClr val="d9d9d9"/>
                </a:solidFill>
                <a:latin typeface="Calibri"/>
              </a:rPr>
              <a:t>POST (PowerOnSelfTest)</a:t>
            </a:r>
            <a:endParaRPr b="0" lang="de-DE" sz="3200" spc="-1" strike="noStrike">
              <a:solidFill>
                <a:srgbClr val="d9d9d9"/>
              </a:solidFill>
              <a:latin typeface="Calibri"/>
            </a:endParaRPr>
          </a:p>
          <a:p>
            <a:pPr marL="514440" indent="-514080">
              <a:lnSpc>
                <a:spcPct val="100000"/>
              </a:lnSpc>
              <a:spcBef>
                <a:spcPts val="641"/>
              </a:spcBef>
              <a:buClr>
                <a:srgbClr val="008600"/>
              </a:buClr>
              <a:buFont typeface="Calibri"/>
              <a:buAutoNum type="arabicPeriod"/>
            </a:pPr>
            <a:r>
              <a:rPr b="0" lang="de-DE" sz="3200" spc="-1" strike="noStrike">
                <a:solidFill>
                  <a:srgbClr val="d9d9d9"/>
                </a:solidFill>
                <a:latin typeface="Calibri"/>
              </a:rPr>
              <a:t>Start der Haupt-Boot-Partition</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249" name="Picture 4" descr=""/>
          <p:cNvPicPr/>
          <p:nvPr/>
        </p:nvPicPr>
        <p:blipFill>
          <a:blip r:embed="rId1"/>
          <a:stretch/>
        </p:blipFill>
        <p:spPr>
          <a:xfrm>
            <a:off x="323640" y="1628640"/>
            <a:ext cx="8574480" cy="4752000"/>
          </a:xfrm>
          <a:prstGeom prst="rect">
            <a:avLst/>
          </a:prstGeom>
          <a:ln>
            <a:noFill/>
          </a:ln>
        </p:spPr>
      </p:pic>
      <p:pic>
        <p:nvPicPr>
          <p:cNvPr id="250" name="Picture 5" descr=""/>
          <p:cNvPicPr/>
          <p:nvPr/>
        </p:nvPicPr>
        <p:blipFill>
          <a:blip r:embed="rId2"/>
          <a:stretch/>
        </p:blipFill>
        <p:spPr>
          <a:xfrm>
            <a:off x="323640" y="1628640"/>
            <a:ext cx="8496720" cy="4680000"/>
          </a:xfrm>
          <a:prstGeom prst="rect">
            <a:avLst/>
          </a:prstGeom>
          <a:ln>
            <a:noFill/>
          </a:ln>
        </p:spPr>
      </p:pic>
      <p:pic>
        <p:nvPicPr>
          <p:cNvPr id="251" name="Picture 7" descr=""/>
          <p:cNvPicPr/>
          <p:nvPr/>
        </p:nvPicPr>
        <p:blipFill>
          <a:blip r:embed="rId3"/>
          <a:stretch/>
        </p:blipFill>
        <p:spPr>
          <a:xfrm>
            <a:off x="9612720" y="5229360"/>
            <a:ext cx="4385520" cy="2927160"/>
          </a:xfrm>
          <a:prstGeom prst="rect">
            <a:avLst/>
          </a:prstGeom>
          <a:ln>
            <a:noFill/>
          </a:ln>
        </p:spPr>
      </p:pic>
    </p:spTree>
  </p:cSld>
  <p:transition>
    <p:fade thruBlk="true"/>
  </p:transition>
  <p:timing>
    <p:tnLst>
      <p:par>
        <p:cTn id="506" dur="indefinite" restart="never" nodeType="tmRoot">
          <p:childTnLst>
            <p:seq>
              <p:cTn id="507" dur="indefinite" nodeType="mainSeq">
                <p:childTnLst>
                  <p:par>
                    <p:cTn id="508" fill="hold">
                      <p:stCondLst>
                        <p:cond delay="indefinite"/>
                      </p:stCondLst>
                      <p:childTnLst>
                        <p:par>
                          <p:cTn id="509" fill="hold">
                            <p:stCondLst>
                              <p:cond delay="0"/>
                            </p:stCondLst>
                            <p:childTnLst>
                              <p:par>
                                <p:cTn id="510" nodeType="clickEffect" fill="hold" presetClass="entr" presetID="10">
                                  <p:stCondLst>
                                    <p:cond delay="0"/>
                                  </p:stCondLst>
                                  <p:childTnLst>
                                    <p:set>
                                      <p:cBhvr>
                                        <p:cTn id="511" dur="1" fill="hold">
                                          <p:stCondLst>
                                            <p:cond delay="0"/>
                                          </p:stCondLst>
                                        </p:cTn>
                                        <p:tgtEl>
                                          <p:spTgt spid="250"/>
                                        </p:tgtEl>
                                        <p:attrNameLst>
                                          <p:attrName>style.visibility</p:attrName>
                                        </p:attrNameLst>
                                      </p:cBhvr>
                                      <p:to>
                                        <p:strVal val="visible"/>
                                      </p:to>
                                    </p:set>
                                    <p:animEffect filter="fade" transition="in">
                                      <p:cBhvr additive="repl">
                                        <p:cTn id="512" dur="500"/>
                                        <p:tgtEl>
                                          <p:spTgt spid="250"/>
                                        </p:tgtEl>
                                      </p:cBhvr>
                                    </p:animEffect>
                                  </p:childTnLst>
                                </p:cTn>
                              </p:par>
                            </p:childTnLst>
                          </p:cTn>
                        </p:par>
                      </p:childTnLst>
                    </p:cTn>
                  </p:par>
                  <p:par>
                    <p:cTn id="513" fill="hold">
                      <p:stCondLst>
                        <p:cond delay="indefinite"/>
                      </p:stCondLst>
                      <p:childTnLst>
                        <p:par>
                          <p:cTn id="514" fill="hold">
                            <p:stCondLst>
                              <p:cond delay="0"/>
                            </p:stCondLst>
                            <p:childTnLst>
                              <p:par>
                                <p:cTn id="515" nodeType="clickEffect" fill="hold" presetClass="exit" presetID="10">
                                  <p:stCondLst>
                                    <p:cond delay="0"/>
                                  </p:stCondLst>
                                  <p:childTnLst>
                                    <p:animEffect filter="fade" transition="out">
                                      <p:cBhvr additive="repl">
                                        <p:cTn id="516" dur="500"/>
                                        <p:tgtEl>
                                          <p:spTgt spid="250"/>
                                        </p:tgtEl>
                                      </p:cBhvr>
                                    </p:animEffect>
                                    <p:set>
                                      <p:cBhvr>
                                        <p:cTn id="517" dur="1" fill="hold">
                                          <p:stCondLst>
                                            <p:cond delay="499"/>
                                          </p:stCondLst>
                                        </p:cTn>
                                        <p:tgtEl>
                                          <p:spTgt spid="250"/>
                                        </p:tgtEl>
                                        <p:attrNameLst>
                                          <p:attrName>style.visibility</p:attrName>
                                        </p:attrNameLst>
                                      </p:cBhvr>
                                      <p:to>
                                        <p:strVal val="hidden"/>
                                      </p:to>
                                    </p:set>
                                  </p:childTnLst>
                                </p:cTn>
                              </p:par>
                            </p:childTnLst>
                          </p:cTn>
                        </p:par>
                        <p:par>
                          <p:cTn id="518" fill="hold">
                            <p:stCondLst>
                              <p:cond delay="500"/>
                            </p:stCondLst>
                            <p:childTnLst>
                              <p:par>
                                <p:cTn id="519" nodeType="afterEffect" fill="hold" presetClass="entr" presetID="10">
                                  <p:stCondLst>
                                    <p:cond delay="0"/>
                                  </p:stCondLst>
                                  <p:childTnLst>
                                    <p:set>
                                      <p:cBhvr>
                                        <p:cTn id="520" dur="1" fill="hold">
                                          <p:stCondLst>
                                            <p:cond delay="0"/>
                                          </p:stCondLst>
                                        </p:cTn>
                                        <p:tgtEl>
                                          <p:spTgt spid="249"/>
                                        </p:tgtEl>
                                        <p:attrNameLst>
                                          <p:attrName>style.visibility</p:attrName>
                                        </p:attrNameLst>
                                      </p:cBhvr>
                                      <p:to>
                                        <p:strVal val="visible"/>
                                      </p:to>
                                    </p:set>
                                    <p:animEffect filter="fade" transition="in">
                                      <p:cBhvr additive="repl">
                                        <p:cTn id="521" dur="500"/>
                                        <p:tgtEl>
                                          <p:spTgt spid="2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UEFI</a:t>
            </a:r>
            <a:endParaRPr b="0" lang="de-DE" sz="4400" spc="-1" strike="noStrike">
              <a:solidFill>
                <a:srgbClr val="000000"/>
              </a:solidFill>
              <a:latin typeface="Calibri"/>
            </a:endParaRPr>
          </a:p>
        </p:txBody>
      </p:sp>
      <p:sp>
        <p:nvSpPr>
          <p:cNvPr id="253"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UEFI = UnifiedExtensibleFirmwareInterface</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Ermöglicht viel größere Partitionen als BIOS</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Mehr Speicher für Optionen</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Grafisches Interface</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254" name="Picture 4" descr=""/>
          <p:cNvPicPr/>
          <p:nvPr/>
        </p:nvPicPr>
        <p:blipFill>
          <a:blip r:embed="rId1"/>
          <a:stretch/>
        </p:blipFill>
        <p:spPr>
          <a:xfrm>
            <a:off x="899640" y="1412640"/>
            <a:ext cx="7259760" cy="5445000"/>
          </a:xfrm>
          <a:prstGeom prst="rect">
            <a:avLst/>
          </a:prstGeom>
          <a:ln>
            <a:noFill/>
          </a:ln>
        </p:spPr>
      </p:pic>
      <p:pic>
        <p:nvPicPr>
          <p:cNvPr id="255" name="Picture 5" descr=""/>
          <p:cNvPicPr/>
          <p:nvPr/>
        </p:nvPicPr>
        <p:blipFill>
          <a:blip r:embed="rId2"/>
          <a:stretch/>
        </p:blipFill>
        <p:spPr>
          <a:xfrm>
            <a:off x="348120" y="1412640"/>
            <a:ext cx="8399880" cy="5229000"/>
          </a:xfrm>
          <a:prstGeom prst="rect">
            <a:avLst/>
          </a:prstGeom>
          <a:ln>
            <a:noFill/>
          </a:ln>
        </p:spPr>
      </p:pic>
      <p:pic>
        <p:nvPicPr>
          <p:cNvPr id="256" name="Picture 3" descr=""/>
          <p:cNvPicPr/>
          <p:nvPr/>
        </p:nvPicPr>
        <p:blipFill>
          <a:blip r:embed="rId3"/>
          <a:stretch/>
        </p:blipFill>
        <p:spPr>
          <a:xfrm>
            <a:off x="2195640" y="4149000"/>
            <a:ext cx="6473520" cy="1706760"/>
          </a:xfrm>
          <a:prstGeom prst="rect">
            <a:avLst/>
          </a:prstGeom>
          <a:ln>
            <a:noFill/>
          </a:ln>
        </p:spPr>
      </p:pic>
    </p:spTree>
  </p:cSld>
  <p:transition>
    <p:fade thruBlk="true"/>
  </p:transition>
  <p:timing>
    <p:tnLst>
      <p:par>
        <p:cTn id="522" dur="indefinite" restart="never" nodeType="tmRoot">
          <p:childTnLst>
            <p:seq>
              <p:cTn id="523" dur="indefinite" nodeType="mainSeq">
                <p:childTnLst>
                  <p:par>
                    <p:cTn id="524" fill="hold">
                      <p:stCondLst>
                        <p:cond delay="indefinite"/>
                      </p:stCondLst>
                      <p:childTnLst>
                        <p:par>
                          <p:cTn id="525" fill="hold">
                            <p:stCondLst>
                              <p:cond delay="0"/>
                            </p:stCondLst>
                            <p:childTnLst>
                              <p:par>
                                <p:cTn id="526" nodeType="clickEffect" fill="hold" presetClass="entr" presetID="10">
                                  <p:stCondLst>
                                    <p:cond delay="0"/>
                                  </p:stCondLst>
                                  <p:childTnLst>
                                    <p:set>
                                      <p:cBhvr>
                                        <p:cTn id="527" dur="1" fill="hold">
                                          <p:stCondLst>
                                            <p:cond delay="0"/>
                                          </p:stCondLst>
                                        </p:cTn>
                                        <p:tgtEl>
                                          <p:spTgt spid="255"/>
                                        </p:tgtEl>
                                        <p:attrNameLst>
                                          <p:attrName>style.visibility</p:attrName>
                                        </p:attrNameLst>
                                      </p:cBhvr>
                                      <p:to>
                                        <p:strVal val="visible"/>
                                      </p:to>
                                    </p:set>
                                    <p:animEffect filter="fade" transition="in">
                                      <p:cBhvr additive="repl">
                                        <p:cTn id="528" dur="500"/>
                                        <p:tgtEl>
                                          <p:spTgt spid="255"/>
                                        </p:tgtEl>
                                      </p:cBhvr>
                                    </p:animEffect>
                                  </p:childTnLst>
                                </p:cTn>
                              </p:par>
                            </p:childTnLst>
                          </p:cTn>
                        </p:par>
                      </p:childTnLst>
                    </p:cTn>
                  </p:par>
                  <p:par>
                    <p:cTn id="529" fill="hold">
                      <p:stCondLst>
                        <p:cond delay="indefinite"/>
                      </p:stCondLst>
                      <p:childTnLst>
                        <p:par>
                          <p:cTn id="530" fill="hold">
                            <p:stCondLst>
                              <p:cond delay="0"/>
                            </p:stCondLst>
                            <p:childTnLst>
                              <p:par>
                                <p:cTn id="531" nodeType="clickEffect" fill="hold" presetClass="exit" presetID="10">
                                  <p:stCondLst>
                                    <p:cond delay="0"/>
                                  </p:stCondLst>
                                  <p:childTnLst>
                                    <p:animEffect filter="fade" transition="out">
                                      <p:cBhvr additive="repl">
                                        <p:cTn id="532" dur="500"/>
                                        <p:tgtEl>
                                          <p:spTgt spid="255"/>
                                        </p:tgtEl>
                                      </p:cBhvr>
                                    </p:animEffect>
                                    <p:set>
                                      <p:cBhvr>
                                        <p:cTn id="533" dur="1" fill="hold">
                                          <p:stCondLst>
                                            <p:cond delay="499"/>
                                          </p:stCondLst>
                                        </p:cTn>
                                        <p:tgtEl>
                                          <p:spTgt spid="255"/>
                                        </p:tgtEl>
                                        <p:attrNameLst>
                                          <p:attrName>style.visibility</p:attrName>
                                        </p:attrNameLst>
                                      </p:cBhvr>
                                      <p:to>
                                        <p:strVal val="hidden"/>
                                      </p:to>
                                    </p:set>
                                  </p:childTnLst>
                                </p:cTn>
                              </p:par>
                            </p:childTnLst>
                          </p:cTn>
                        </p:par>
                        <p:par>
                          <p:cTn id="534" fill="hold">
                            <p:stCondLst>
                              <p:cond delay="500"/>
                            </p:stCondLst>
                            <p:childTnLst>
                              <p:par>
                                <p:cTn id="535" nodeType="afterEffect" fill="hold" presetClass="entr" presetID="10">
                                  <p:stCondLst>
                                    <p:cond delay="0"/>
                                  </p:stCondLst>
                                  <p:childTnLst>
                                    <p:set>
                                      <p:cBhvr>
                                        <p:cTn id="536" dur="1" fill="hold">
                                          <p:stCondLst>
                                            <p:cond delay="0"/>
                                          </p:stCondLst>
                                        </p:cTn>
                                        <p:tgtEl>
                                          <p:spTgt spid="254"/>
                                        </p:tgtEl>
                                        <p:attrNameLst>
                                          <p:attrName>style.visibility</p:attrName>
                                        </p:attrNameLst>
                                      </p:cBhvr>
                                      <p:to>
                                        <p:strVal val="visible"/>
                                      </p:to>
                                    </p:set>
                                    <p:animEffect filter="fade" transition="in">
                                      <p:cBhvr additive="repl">
                                        <p:cTn id="537" dur="500"/>
                                        <p:tgtEl>
                                          <p:spTgt spid="254"/>
                                        </p:tgtEl>
                                      </p:cBhvr>
                                    </p:animEffect>
                                  </p:childTnLst>
                                </p:cTn>
                              </p:par>
                            </p:childTnLst>
                          </p:cTn>
                        </p:par>
                      </p:childTnLst>
                    </p:cTn>
                  </p:par>
                  <p:par>
                    <p:cTn id="538" fill="hold">
                      <p:stCondLst>
                        <p:cond delay="indefinite"/>
                      </p:stCondLst>
                      <p:childTnLst>
                        <p:par>
                          <p:cTn id="539" fill="hold">
                            <p:stCondLst>
                              <p:cond delay="0"/>
                            </p:stCondLst>
                            <p:childTnLst>
                              <p:par>
                                <p:cTn id="540" nodeType="clickEffect" fill="hold" presetClass="exit" presetID="10">
                                  <p:stCondLst>
                                    <p:cond delay="0"/>
                                  </p:stCondLst>
                                  <p:childTnLst>
                                    <p:animEffect filter="fade" transition="out">
                                      <p:cBhvr additive="repl">
                                        <p:cTn id="541" dur="500"/>
                                        <p:tgtEl>
                                          <p:spTgt spid="254"/>
                                        </p:tgtEl>
                                      </p:cBhvr>
                                    </p:animEffect>
                                    <p:set>
                                      <p:cBhvr>
                                        <p:cTn id="542" dur="1" fill="hold">
                                          <p:stCondLst>
                                            <p:cond delay="499"/>
                                          </p:stCondLst>
                                        </p:cTn>
                                        <p:tgtEl>
                                          <p:spTgt spid="254"/>
                                        </p:tgtEl>
                                        <p:attrNameLst>
                                          <p:attrName>style.visibility</p:attrName>
                                        </p:attrNameLst>
                                      </p:cBhvr>
                                      <p:to>
                                        <p:strVal val="hidden"/>
                                      </p:to>
                                    </p:set>
                                  </p:childTnLst>
                                </p:cTn>
                              </p:par>
                            </p:childTnLst>
                          </p:cTn>
                        </p:par>
                        <p:par>
                          <p:cTn id="543" fill="hold">
                            <p:stCondLst>
                              <p:cond delay="500"/>
                            </p:stCondLst>
                            <p:childTnLst>
                              <p:par>
                                <p:cTn id="544" nodeType="afterEffect" fill="hold" presetClass="entr" presetID="10">
                                  <p:stCondLst>
                                    <p:cond delay="0"/>
                                  </p:stCondLst>
                                  <p:childTnLst>
                                    <p:set>
                                      <p:cBhvr>
                                        <p:cTn id="545" dur="1" fill="hold">
                                          <p:stCondLst>
                                            <p:cond delay="0"/>
                                          </p:stCondLst>
                                        </p:cTn>
                                        <p:tgtEl>
                                          <p:spTgt spid="256"/>
                                        </p:tgtEl>
                                        <p:attrNameLst>
                                          <p:attrName>style.visibility</p:attrName>
                                        </p:attrNameLst>
                                      </p:cBhvr>
                                      <p:to>
                                        <p:strVal val="visible"/>
                                      </p:to>
                                    </p:set>
                                    <p:animEffect filter="fade" transition="in">
                                      <p:cBhvr additive="repl">
                                        <p:cTn id="546" dur="500"/>
                                        <p:tgtEl>
                                          <p:spTgt spid="2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Netzteil</a:t>
            </a:r>
            <a:endParaRPr b="0" lang="de-DE" sz="4400" spc="-1" strike="noStrike">
              <a:solidFill>
                <a:srgbClr val="000000"/>
              </a:solidFill>
              <a:latin typeface="Calibri"/>
            </a:endParaRPr>
          </a:p>
        </p:txBody>
      </p:sp>
      <p:sp>
        <p:nvSpPr>
          <p:cNvPr id="258"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Versorgt sämtliche Komponenten mit Strom</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Erhältlich in Modular bzw. Non-Modular</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259" name="Picture 2" descr=""/>
          <p:cNvPicPr/>
          <p:nvPr/>
        </p:nvPicPr>
        <p:blipFill>
          <a:blip r:embed="rId1"/>
          <a:stretch/>
        </p:blipFill>
        <p:spPr>
          <a:xfrm>
            <a:off x="395640" y="2709000"/>
            <a:ext cx="3951360" cy="2780640"/>
          </a:xfrm>
          <a:prstGeom prst="rect">
            <a:avLst/>
          </a:prstGeom>
          <a:ln>
            <a:noFill/>
          </a:ln>
        </p:spPr>
      </p:pic>
      <p:pic>
        <p:nvPicPr>
          <p:cNvPr id="260" name="Picture 4" descr=""/>
          <p:cNvPicPr/>
          <p:nvPr/>
        </p:nvPicPr>
        <p:blipFill>
          <a:blip r:embed="rId2"/>
          <a:stretch/>
        </p:blipFill>
        <p:spPr>
          <a:xfrm>
            <a:off x="3708000" y="2853000"/>
            <a:ext cx="4971240" cy="4971240"/>
          </a:xfrm>
          <a:prstGeom prst="rect">
            <a:avLst/>
          </a:prstGeom>
          <a:ln>
            <a:noFill/>
          </a:ln>
        </p:spPr>
      </p:pic>
      <p:pic>
        <p:nvPicPr>
          <p:cNvPr id="261" name="Picture 2" descr=""/>
          <p:cNvPicPr/>
          <p:nvPr/>
        </p:nvPicPr>
        <p:blipFill>
          <a:blip r:embed="rId3"/>
          <a:stretch/>
        </p:blipFill>
        <p:spPr>
          <a:xfrm>
            <a:off x="4212000" y="4987440"/>
            <a:ext cx="4471200" cy="1033560"/>
          </a:xfrm>
          <a:prstGeom prst="rect">
            <a:avLst/>
          </a:prstGeom>
          <a:ln>
            <a:noFill/>
          </a:ln>
        </p:spPr>
      </p:pic>
    </p:spTree>
  </p:cSld>
  <p:transition>
    <p:fade thruBlk="true"/>
  </p:transition>
  <p:timing>
    <p:tnLst>
      <p:par>
        <p:cTn id="547" dur="indefinite" restart="never" nodeType="tmRoot">
          <p:childTnLst>
            <p:seq>
              <p:cTn id="548" dur="indefinite" nodeType="mainSeq">
                <p:childTnLst>
                  <p:par>
                    <p:cTn id="549" fill="hold">
                      <p:stCondLst>
                        <p:cond delay="indefinite"/>
                      </p:stCondLst>
                      <p:childTnLst>
                        <p:par>
                          <p:cTn id="550" fill="hold">
                            <p:stCondLst>
                              <p:cond delay="0"/>
                            </p:stCondLst>
                            <p:childTnLst>
                              <p:par>
                                <p:cTn id="551" nodeType="clickEffect" fill="hold" presetClass="entr" presetID="10">
                                  <p:stCondLst>
                                    <p:cond delay="0"/>
                                  </p:stCondLst>
                                  <p:childTnLst>
                                    <p:set>
                                      <p:cBhvr>
                                        <p:cTn id="552" dur="1" fill="hold">
                                          <p:stCondLst>
                                            <p:cond delay="0"/>
                                          </p:stCondLst>
                                        </p:cTn>
                                        <p:tgtEl>
                                          <p:spTgt spid="259"/>
                                        </p:tgtEl>
                                        <p:attrNameLst>
                                          <p:attrName>style.visibility</p:attrName>
                                        </p:attrNameLst>
                                      </p:cBhvr>
                                      <p:to>
                                        <p:strVal val="visible"/>
                                      </p:to>
                                    </p:set>
                                    <p:animEffect filter="fade" transition="in">
                                      <p:cBhvr additive="repl">
                                        <p:cTn id="553" dur="500"/>
                                        <p:tgtEl>
                                          <p:spTgt spid="259"/>
                                        </p:tgtEl>
                                      </p:cBhvr>
                                    </p:animEffect>
                                  </p:childTnLst>
                                </p:cTn>
                              </p:par>
                            </p:childTnLst>
                          </p:cTn>
                        </p:par>
                        <p:par>
                          <p:cTn id="554" fill="hold">
                            <p:stCondLst>
                              <p:cond delay="500"/>
                            </p:stCondLst>
                            <p:childTnLst>
                              <p:par>
                                <p:cTn id="555" nodeType="afterEffect" fill="hold" presetClass="entr" presetID="10">
                                  <p:stCondLst>
                                    <p:cond delay="0"/>
                                  </p:stCondLst>
                                  <p:childTnLst>
                                    <p:set>
                                      <p:cBhvr>
                                        <p:cTn id="556" dur="1" fill="hold">
                                          <p:stCondLst>
                                            <p:cond delay="0"/>
                                          </p:stCondLst>
                                        </p:cTn>
                                        <p:tgtEl>
                                          <p:spTgt spid="260"/>
                                        </p:tgtEl>
                                        <p:attrNameLst>
                                          <p:attrName>style.visibility</p:attrName>
                                        </p:attrNameLst>
                                      </p:cBhvr>
                                      <p:to>
                                        <p:strVal val="visible"/>
                                      </p:to>
                                    </p:set>
                                    <p:animEffect filter="fade" transition="in">
                                      <p:cBhvr additive="repl">
                                        <p:cTn id="557" dur="500"/>
                                        <p:tgtEl>
                                          <p:spTgt spid="260"/>
                                        </p:tgtEl>
                                      </p:cBhvr>
                                    </p:animEffect>
                                  </p:childTnLst>
                                </p:cTn>
                              </p:par>
                            </p:childTnLst>
                          </p:cTn>
                        </p:par>
                      </p:childTnLst>
                    </p:cTn>
                  </p:par>
                  <p:par>
                    <p:cTn id="558" fill="hold">
                      <p:stCondLst>
                        <p:cond delay="indefinite"/>
                      </p:stCondLst>
                      <p:childTnLst>
                        <p:par>
                          <p:cTn id="559" fill="hold">
                            <p:stCondLst>
                              <p:cond delay="0"/>
                            </p:stCondLst>
                            <p:childTnLst>
                              <p:par>
                                <p:cTn id="560" nodeType="clickEffect" fill="hold" presetClass="exit" presetID="10">
                                  <p:stCondLst>
                                    <p:cond delay="0"/>
                                  </p:stCondLst>
                                  <p:childTnLst>
                                    <p:animEffect filter="fade" transition="out">
                                      <p:cBhvr additive="repl">
                                        <p:cTn id="561" dur="1000"/>
                                        <p:tgtEl>
                                          <p:spTgt spid="260"/>
                                        </p:tgtEl>
                                      </p:cBhvr>
                                    </p:animEffect>
                                    <p:set>
                                      <p:cBhvr>
                                        <p:cTn id="562" dur="1" fill="hold">
                                          <p:stCondLst>
                                            <p:cond delay="999"/>
                                          </p:stCondLst>
                                        </p:cTn>
                                        <p:tgtEl>
                                          <p:spTgt spid="260"/>
                                        </p:tgtEl>
                                        <p:attrNameLst>
                                          <p:attrName>style.visibility</p:attrName>
                                        </p:attrNameLst>
                                      </p:cBhvr>
                                      <p:to>
                                        <p:strVal val="hidden"/>
                                      </p:to>
                                    </p:set>
                                  </p:childTnLst>
                                </p:cTn>
                              </p:par>
                            </p:childTnLst>
                          </p:cTn>
                        </p:par>
                        <p:par>
                          <p:cTn id="563" fill="hold">
                            <p:stCondLst>
                              <p:cond delay="1000"/>
                            </p:stCondLst>
                            <p:childTnLst>
                              <p:par>
                                <p:cTn id="564" nodeType="afterEffect" fill="hold" presetClass="entr" presetID="10">
                                  <p:stCondLst>
                                    <p:cond delay="0"/>
                                  </p:stCondLst>
                                  <p:childTnLst>
                                    <p:set>
                                      <p:cBhvr>
                                        <p:cTn id="565" dur="1" fill="hold">
                                          <p:stCondLst>
                                            <p:cond delay="0"/>
                                          </p:stCondLst>
                                        </p:cTn>
                                        <p:tgtEl>
                                          <p:spTgt spid="261"/>
                                        </p:tgtEl>
                                        <p:attrNameLst>
                                          <p:attrName>style.visibility</p:attrName>
                                        </p:attrNameLst>
                                      </p:cBhvr>
                                      <p:to>
                                        <p:strVal val="visible"/>
                                      </p:to>
                                    </p:set>
                                    <p:animEffect filter="fade" transition="in">
                                      <p:cBhvr additive="repl">
                                        <p:cTn id="566" dur="500"/>
                                        <p:tgtEl>
                                          <p:spTgt spid="2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Gehäuse</a:t>
            </a:r>
            <a:endParaRPr b="0" lang="de-DE" sz="4400" spc="-1" strike="noStrike">
              <a:solidFill>
                <a:srgbClr val="000000"/>
              </a:solidFill>
              <a:latin typeface="Calibri"/>
            </a:endParaRPr>
          </a:p>
        </p:txBody>
      </p:sp>
      <p:sp>
        <p:nvSpPr>
          <p:cNvPr id="263"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Bietet Platz für alle Komponenten</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In allen vorstellbaren Formen erhältlich</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264" name="Picture 2" descr=""/>
          <p:cNvPicPr/>
          <p:nvPr/>
        </p:nvPicPr>
        <p:blipFill>
          <a:blip r:embed="rId1"/>
          <a:stretch/>
        </p:blipFill>
        <p:spPr>
          <a:xfrm>
            <a:off x="2843640" y="2637000"/>
            <a:ext cx="3528000" cy="3528000"/>
          </a:xfrm>
          <a:prstGeom prst="rect">
            <a:avLst/>
          </a:prstGeom>
          <a:ln>
            <a:noFill/>
          </a:ln>
        </p:spPr>
      </p:pic>
      <p:pic>
        <p:nvPicPr>
          <p:cNvPr id="265" name="Picture 4" descr=""/>
          <p:cNvPicPr/>
          <p:nvPr/>
        </p:nvPicPr>
        <p:blipFill>
          <a:blip r:embed="rId2"/>
          <a:stretch/>
        </p:blipFill>
        <p:spPr>
          <a:xfrm>
            <a:off x="5652000" y="2630160"/>
            <a:ext cx="2471760" cy="3822840"/>
          </a:xfrm>
          <a:prstGeom prst="rect">
            <a:avLst/>
          </a:prstGeom>
          <a:ln>
            <a:noFill/>
          </a:ln>
        </p:spPr>
      </p:pic>
      <p:pic>
        <p:nvPicPr>
          <p:cNvPr id="266" name="Picture 5" descr=""/>
          <p:cNvPicPr/>
          <p:nvPr/>
        </p:nvPicPr>
        <p:blipFill>
          <a:blip r:embed="rId3"/>
          <a:stretch/>
        </p:blipFill>
        <p:spPr>
          <a:xfrm>
            <a:off x="323640" y="2637000"/>
            <a:ext cx="3042720" cy="4032000"/>
          </a:xfrm>
          <a:prstGeom prst="rect">
            <a:avLst/>
          </a:prstGeom>
          <a:ln>
            <a:noFill/>
          </a:ln>
        </p:spPr>
      </p:pic>
      <p:pic>
        <p:nvPicPr>
          <p:cNvPr id="267" name="Picture 7" descr=""/>
          <p:cNvPicPr/>
          <p:nvPr/>
        </p:nvPicPr>
        <p:blipFill>
          <a:blip r:embed="rId4"/>
          <a:stretch/>
        </p:blipFill>
        <p:spPr>
          <a:xfrm>
            <a:off x="395640" y="2565000"/>
            <a:ext cx="3384000" cy="3384000"/>
          </a:xfrm>
          <a:prstGeom prst="rect">
            <a:avLst/>
          </a:prstGeom>
          <a:ln>
            <a:noFill/>
          </a:ln>
        </p:spPr>
      </p:pic>
      <p:pic>
        <p:nvPicPr>
          <p:cNvPr id="268" name="Picture 2" descr=""/>
          <p:cNvPicPr/>
          <p:nvPr/>
        </p:nvPicPr>
        <p:blipFill>
          <a:blip r:embed="rId5"/>
          <a:stretch/>
        </p:blipFill>
        <p:spPr>
          <a:xfrm>
            <a:off x="4688640" y="2527560"/>
            <a:ext cx="4141440" cy="4141440"/>
          </a:xfrm>
          <a:prstGeom prst="rect">
            <a:avLst/>
          </a:prstGeom>
          <a:ln>
            <a:noFill/>
          </a:ln>
        </p:spPr>
      </p:pic>
    </p:spTree>
  </p:cSld>
  <p:transition>
    <p:fade thruBlk="true"/>
  </p:transition>
  <p:timing>
    <p:tnLst>
      <p:par>
        <p:cTn id="567" dur="indefinite" restart="never" nodeType="tmRoot">
          <p:childTnLst>
            <p:seq>
              <p:cTn id="568" dur="indefinite" nodeType="mainSeq">
                <p:childTnLst>
                  <p:par>
                    <p:cTn id="569" fill="hold">
                      <p:stCondLst>
                        <p:cond delay="indefinite"/>
                      </p:stCondLst>
                      <p:childTnLst>
                        <p:par>
                          <p:cTn id="570" fill="hold">
                            <p:stCondLst>
                              <p:cond delay="0"/>
                            </p:stCondLst>
                            <p:childTnLst>
                              <p:par>
                                <p:cTn id="571" nodeType="clickEffect" fill="hold" presetClass="entr" presetID="10">
                                  <p:stCondLst>
                                    <p:cond delay="0"/>
                                  </p:stCondLst>
                                  <p:childTnLst>
                                    <p:set>
                                      <p:cBhvr>
                                        <p:cTn id="572" dur="1" fill="hold">
                                          <p:stCondLst>
                                            <p:cond delay="0"/>
                                          </p:stCondLst>
                                        </p:cTn>
                                        <p:tgtEl>
                                          <p:spTgt spid="264"/>
                                        </p:tgtEl>
                                        <p:attrNameLst>
                                          <p:attrName>style.visibility</p:attrName>
                                        </p:attrNameLst>
                                      </p:cBhvr>
                                      <p:to>
                                        <p:strVal val="visible"/>
                                      </p:to>
                                    </p:set>
                                    <p:animEffect filter="fade" transition="in">
                                      <p:cBhvr additive="repl">
                                        <p:cTn id="573" dur="500"/>
                                        <p:tgtEl>
                                          <p:spTgt spid="264"/>
                                        </p:tgtEl>
                                      </p:cBhvr>
                                    </p:animEffect>
                                  </p:childTnLst>
                                </p:cTn>
                              </p:par>
                            </p:childTnLst>
                          </p:cTn>
                        </p:par>
                        <p:par>
                          <p:cTn id="574" fill="hold">
                            <p:stCondLst>
                              <p:cond delay="500"/>
                            </p:stCondLst>
                            <p:childTnLst>
                              <p:par>
                                <p:cTn id="575" nodeType="afterEffect" fill="hold" presetClass="entr" presetID="10">
                                  <p:stCondLst>
                                    <p:cond delay="0"/>
                                  </p:stCondLst>
                                  <p:childTnLst>
                                    <p:set>
                                      <p:cBhvr>
                                        <p:cTn id="576" dur="1" fill="hold">
                                          <p:stCondLst>
                                            <p:cond delay="0"/>
                                          </p:stCondLst>
                                        </p:cTn>
                                        <p:tgtEl>
                                          <p:spTgt spid="265"/>
                                        </p:tgtEl>
                                        <p:attrNameLst>
                                          <p:attrName>style.visibility</p:attrName>
                                        </p:attrNameLst>
                                      </p:cBhvr>
                                      <p:to>
                                        <p:strVal val="visible"/>
                                      </p:to>
                                    </p:set>
                                    <p:animEffect filter="fade" transition="in">
                                      <p:cBhvr additive="repl">
                                        <p:cTn id="577" dur="500"/>
                                        <p:tgtEl>
                                          <p:spTgt spid="265"/>
                                        </p:tgtEl>
                                      </p:cBhvr>
                                    </p:animEffect>
                                  </p:childTnLst>
                                </p:cTn>
                              </p:par>
                            </p:childTnLst>
                          </p:cTn>
                        </p:par>
                      </p:childTnLst>
                    </p:cTn>
                  </p:par>
                  <p:par>
                    <p:cTn id="578" fill="hold">
                      <p:stCondLst>
                        <p:cond delay="indefinite"/>
                      </p:stCondLst>
                      <p:childTnLst>
                        <p:par>
                          <p:cTn id="579" fill="hold">
                            <p:stCondLst>
                              <p:cond delay="0"/>
                            </p:stCondLst>
                            <p:childTnLst>
                              <p:par>
                                <p:cTn id="580" nodeType="clickEffect" fill="hold" presetClass="exit" presetID="10">
                                  <p:stCondLst>
                                    <p:cond delay="0"/>
                                  </p:stCondLst>
                                  <p:childTnLst>
                                    <p:animEffect filter="fade" transition="out">
                                      <p:cBhvr additive="repl">
                                        <p:cTn id="581" dur="500"/>
                                        <p:tgtEl>
                                          <p:spTgt spid="267"/>
                                        </p:tgtEl>
                                      </p:cBhvr>
                                    </p:animEffect>
                                    <p:set>
                                      <p:cBhvr>
                                        <p:cTn id="582" dur="1" fill="hold">
                                          <p:stCondLst>
                                            <p:cond delay="499"/>
                                          </p:stCondLst>
                                        </p:cTn>
                                        <p:tgtEl>
                                          <p:spTgt spid="267"/>
                                        </p:tgtEl>
                                        <p:attrNameLst>
                                          <p:attrName>style.visibility</p:attrName>
                                        </p:attrNameLst>
                                      </p:cBhvr>
                                      <p:to>
                                        <p:strVal val="hidden"/>
                                      </p:to>
                                    </p:set>
                                  </p:childTnLst>
                                </p:cTn>
                              </p:par>
                            </p:childTnLst>
                          </p:cTn>
                        </p:par>
                        <p:par>
                          <p:cTn id="583" fill="hold">
                            <p:stCondLst>
                              <p:cond delay="500"/>
                            </p:stCondLst>
                            <p:childTnLst>
                              <p:par>
                                <p:cTn id="584" nodeType="afterEffect" fill="hold" presetClass="entr" presetID="10">
                                  <p:stCondLst>
                                    <p:cond delay="0"/>
                                  </p:stCondLst>
                                  <p:childTnLst>
                                    <p:set>
                                      <p:cBhvr>
                                        <p:cTn id="585" dur="1" fill="hold">
                                          <p:stCondLst>
                                            <p:cond delay="0"/>
                                          </p:stCondLst>
                                        </p:cTn>
                                        <p:tgtEl>
                                          <p:spTgt spid="266"/>
                                        </p:tgtEl>
                                        <p:attrNameLst>
                                          <p:attrName>style.visibility</p:attrName>
                                        </p:attrNameLst>
                                      </p:cBhvr>
                                      <p:to>
                                        <p:strVal val="visible"/>
                                      </p:to>
                                    </p:set>
                                    <p:animEffect filter="fade" transition="in">
                                      <p:cBhvr additive="repl">
                                        <p:cTn id="586" dur="500"/>
                                        <p:tgtEl>
                                          <p:spTgt spid="266"/>
                                        </p:tgtEl>
                                      </p:cBhvr>
                                    </p:animEffect>
                                  </p:childTnLst>
                                </p:cTn>
                              </p:par>
                            </p:childTnLst>
                          </p:cTn>
                        </p:par>
                      </p:childTnLst>
                    </p:cTn>
                  </p:par>
                  <p:par>
                    <p:cTn id="587" fill="hold">
                      <p:stCondLst>
                        <p:cond delay="indefinite"/>
                      </p:stCondLst>
                      <p:childTnLst>
                        <p:par>
                          <p:cTn id="588" fill="hold">
                            <p:stCondLst>
                              <p:cond delay="0"/>
                            </p:stCondLst>
                            <p:childTnLst>
                              <p:par>
                                <p:cTn id="589" nodeType="clickEffect" fill="hold" presetClass="exit" presetID="10">
                                  <p:stCondLst>
                                    <p:cond delay="0"/>
                                  </p:stCondLst>
                                  <p:childTnLst>
                                    <p:animEffect filter="fade" transition="out">
                                      <p:cBhvr additive="repl">
                                        <p:cTn id="590" dur="500"/>
                                        <p:tgtEl>
                                          <p:spTgt spid="264"/>
                                        </p:tgtEl>
                                      </p:cBhvr>
                                    </p:animEffect>
                                    <p:set>
                                      <p:cBhvr>
                                        <p:cTn id="591" dur="1" fill="hold">
                                          <p:stCondLst>
                                            <p:cond delay="499"/>
                                          </p:stCondLst>
                                        </p:cTn>
                                        <p:tgtEl>
                                          <p:spTgt spid="264"/>
                                        </p:tgtEl>
                                        <p:attrNameLst>
                                          <p:attrName>style.visibility</p:attrName>
                                        </p:attrNameLst>
                                      </p:cBhvr>
                                      <p:to>
                                        <p:strVal val="hidden"/>
                                      </p:to>
                                    </p:set>
                                  </p:childTnLst>
                                </p:cTn>
                              </p:par>
                            </p:childTnLst>
                          </p:cTn>
                        </p:par>
                        <p:par>
                          <p:cTn id="592" fill="hold">
                            <p:stCondLst>
                              <p:cond delay="500"/>
                            </p:stCondLst>
                            <p:childTnLst>
                              <p:par>
                                <p:cTn id="593" nodeType="afterEffect" fill="hold" presetClass="exit" presetID="10">
                                  <p:stCondLst>
                                    <p:cond delay="0"/>
                                  </p:stCondLst>
                                  <p:childTnLst>
                                    <p:animEffect filter="fade" transition="out">
                                      <p:cBhvr additive="repl">
                                        <p:cTn id="594" dur="500"/>
                                        <p:tgtEl>
                                          <p:spTgt spid="265"/>
                                        </p:tgtEl>
                                      </p:cBhvr>
                                    </p:animEffect>
                                    <p:set>
                                      <p:cBhvr>
                                        <p:cTn id="595" dur="1" fill="hold">
                                          <p:stCondLst>
                                            <p:cond delay="499"/>
                                          </p:stCondLst>
                                        </p:cTn>
                                        <p:tgtEl>
                                          <p:spTgt spid="265"/>
                                        </p:tgtEl>
                                        <p:attrNameLst>
                                          <p:attrName>style.visibility</p:attrName>
                                        </p:attrNameLst>
                                      </p:cBhvr>
                                      <p:to>
                                        <p:strVal val="hidden"/>
                                      </p:to>
                                    </p:set>
                                  </p:childTnLst>
                                </p:cTn>
                              </p:par>
                            </p:childTnLst>
                          </p:cTn>
                        </p:par>
                        <p:par>
                          <p:cTn id="596" fill="hold">
                            <p:stCondLst>
                              <p:cond delay="1000"/>
                            </p:stCondLst>
                            <p:childTnLst>
                              <p:par>
                                <p:cTn id="597" nodeType="afterEffect" fill="hold" presetClass="entr" presetID="10">
                                  <p:stCondLst>
                                    <p:cond delay="0"/>
                                  </p:stCondLst>
                                  <p:childTnLst>
                                    <p:set>
                                      <p:cBhvr>
                                        <p:cTn id="598" dur="1" fill="hold">
                                          <p:stCondLst>
                                            <p:cond delay="0"/>
                                          </p:stCondLst>
                                        </p:cTn>
                                        <p:tgtEl>
                                          <p:spTgt spid="268"/>
                                        </p:tgtEl>
                                        <p:attrNameLst>
                                          <p:attrName>style.visibility</p:attrName>
                                        </p:attrNameLst>
                                      </p:cBhvr>
                                      <p:to>
                                        <p:strVal val="visible"/>
                                      </p:to>
                                    </p:set>
                                    <p:animEffect filter="fade" transition="in">
                                      <p:cBhvr additive="repl">
                                        <p:cTn id="599" dur="500"/>
                                        <p:tgtEl>
                                          <p:spTgt spid="26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Mainboard-Größen</a:t>
            </a:r>
            <a:endParaRPr b="0" lang="de-DE" sz="4400" spc="-1" strike="noStrike">
              <a:solidFill>
                <a:srgbClr val="000000"/>
              </a:solidFill>
              <a:latin typeface="Calibri"/>
            </a:endParaRPr>
          </a:p>
        </p:txBody>
      </p:sp>
      <p:pic>
        <p:nvPicPr>
          <p:cNvPr id="99" name="Picture 2" descr=""/>
          <p:cNvPicPr/>
          <p:nvPr/>
        </p:nvPicPr>
        <p:blipFill>
          <a:blip r:embed="rId1"/>
          <a:stretch/>
        </p:blipFill>
        <p:spPr>
          <a:xfrm>
            <a:off x="-36360" y="2349000"/>
            <a:ext cx="9357840" cy="3368160"/>
          </a:xfrm>
          <a:prstGeom prst="rect">
            <a:avLst/>
          </a:prstGeom>
          <a:ln>
            <a:noFill/>
          </a:ln>
        </p:spPr>
      </p:pic>
    </p:spTree>
  </p:cSld>
  <p:transition>
    <p:fade thruBlk="true"/>
  </p:transition>
  <p:timing>
    <p:tnLst>
      <p:par>
        <p:cTn id="12" dur="indefinite" restart="never" nodeType="tmRoot">
          <p:childTnLst>
            <p:seq>
              <p:cTn id="13"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Prozessor (CPU)</a:t>
            </a:r>
            <a:endParaRPr b="0" lang="de-DE" sz="4400" spc="-1" strike="noStrike">
              <a:solidFill>
                <a:srgbClr val="000000"/>
              </a:solidFill>
              <a:latin typeface="Calibri"/>
            </a:endParaRPr>
          </a:p>
        </p:txBody>
      </p:sp>
      <p:sp>
        <p:nvSpPr>
          <p:cNvPr id="101"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CPU = Central Processing Unit</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t>
            </a:r>
            <a:r>
              <a:rPr b="0" lang="de-DE" sz="3200" spc="-1" strike="noStrike">
                <a:solidFill>
                  <a:srgbClr val="d9d9d9"/>
                </a:solidFill>
                <a:latin typeface="Calibri"/>
              </a:rPr>
              <a:t>Gehirn“, „Motor“</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Aufbau:</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pic>
        <p:nvPicPr>
          <p:cNvPr id="102" name="Picture 2" descr=""/>
          <p:cNvPicPr/>
          <p:nvPr/>
        </p:nvPicPr>
        <p:blipFill>
          <a:blip r:embed="rId1"/>
          <a:stretch/>
        </p:blipFill>
        <p:spPr>
          <a:xfrm>
            <a:off x="801360" y="3357000"/>
            <a:ext cx="4925160" cy="2448000"/>
          </a:xfrm>
          <a:prstGeom prst="rect">
            <a:avLst/>
          </a:prstGeom>
          <a:ln>
            <a:noFill/>
          </a:ln>
        </p:spPr>
      </p:pic>
      <p:pic>
        <p:nvPicPr>
          <p:cNvPr id="103" name="Picture 3" descr=""/>
          <p:cNvPicPr/>
          <p:nvPr/>
        </p:nvPicPr>
        <p:blipFill>
          <a:blip r:embed="rId2"/>
          <a:stretch/>
        </p:blipFill>
        <p:spPr>
          <a:xfrm rot="5400000">
            <a:off x="5540760" y="2741040"/>
            <a:ext cx="4104000" cy="2022840"/>
          </a:xfrm>
          <a:prstGeom prst="rect">
            <a:avLst/>
          </a:prstGeom>
          <a:ln>
            <a:noFill/>
          </a:ln>
        </p:spPr>
      </p:pic>
    </p:spTree>
  </p:cSld>
  <p:transition>
    <p:fade thruBlk="true"/>
  </p:transition>
  <p:timing>
    <p:tnLst>
      <p:par>
        <p:cTn id="14" dur="indefinite" restart="never" nodeType="tmRoot">
          <p:childTnLst>
            <p:seq>
              <p:cTn id="15"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CPU-Sockel</a:t>
            </a:r>
            <a:endParaRPr b="0" lang="de-DE" sz="4400" spc="-1" strike="noStrike">
              <a:solidFill>
                <a:srgbClr val="000000"/>
              </a:solidFill>
              <a:latin typeface="Calibri"/>
            </a:endParaRPr>
          </a:p>
        </p:txBody>
      </p:sp>
      <p:sp>
        <p:nvSpPr>
          <p:cNvPr id="105"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t>
            </a:r>
            <a:r>
              <a:rPr b="0" lang="de-DE" sz="3200" spc="-1" strike="noStrike">
                <a:solidFill>
                  <a:srgbClr val="d9d9d9"/>
                </a:solidFill>
                <a:latin typeface="Calibri"/>
              </a:rPr>
              <a:t>Halter“ für den Prozessor</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Speziell für jeweilige CPU-Serie</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Intel = LGA (LandGridArray)</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AMD = PGA (PinGridArray)</a:t>
            </a:r>
            <a:endParaRPr b="0" lang="de-DE" sz="3200" spc="-1" strike="noStrike">
              <a:solidFill>
                <a:srgbClr val="d9d9d9"/>
              </a:solidFill>
              <a:latin typeface="Calibri"/>
            </a:endParaRPr>
          </a:p>
        </p:txBody>
      </p:sp>
      <p:pic>
        <p:nvPicPr>
          <p:cNvPr id="106" name="Picture 2" descr=""/>
          <p:cNvPicPr/>
          <p:nvPr/>
        </p:nvPicPr>
        <p:blipFill>
          <a:blip r:embed="rId1"/>
          <a:stretch/>
        </p:blipFill>
        <p:spPr>
          <a:xfrm>
            <a:off x="467640" y="3948480"/>
            <a:ext cx="3240000" cy="1918440"/>
          </a:xfrm>
          <a:prstGeom prst="rect">
            <a:avLst/>
          </a:prstGeom>
          <a:ln>
            <a:noFill/>
          </a:ln>
        </p:spPr>
      </p:pic>
      <p:pic>
        <p:nvPicPr>
          <p:cNvPr id="107" name="Picture 3" descr=""/>
          <p:cNvPicPr/>
          <p:nvPr/>
        </p:nvPicPr>
        <p:blipFill>
          <a:blip r:embed="rId2"/>
          <a:stretch/>
        </p:blipFill>
        <p:spPr>
          <a:xfrm>
            <a:off x="2627640" y="3861000"/>
            <a:ext cx="3528000" cy="1984320"/>
          </a:xfrm>
          <a:prstGeom prst="rect">
            <a:avLst/>
          </a:prstGeom>
          <a:ln>
            <a:noFill/>
          </a:ln>
        </p:spPr>
      </p:pic>
      <p:pic>
        <p:nvPicPr>
          <p:cNvPr id="108" name="Picture 4" descr=""/>
          <p:cNvPicPr/>
          <p:nvPr/>
        </p:nvPicPr>
        <p:blipFill>
          <a:blip r:embed="rId3"/>
          <a:stretch/>
        </p:blipFill>
        <p:spPr>
          <a:xfrm>
            <a:off x="5508000" y="3481200"/>
            <a:ext cx="3194280" cy="2395800"/>
          </a:xfrm>
          <a:prstGeom prst="rect">
            <a:avLst/>
          </a:prstGeom>
          <a:ln>
            <a:noFill/>
          </a:ln>
        </p:spPr>
      </p:pic>
      <p:pic>
        <p:nvPicPr>
          <p:cNvPr id="109" name="Picture 2" descr=""/>
          <p:cNvPicPr/>
          <p:nvPr/>
        </p:nvPicPr>
        <p:blipFill>
          <a:blip r:embed="rId4"/>
          <a:stretch/>
        </p:blipFill>
        <p:spPr>
          <a:xfrm>
            <a:off x="5148000" y="3897000"/>
            <a:ext cx="3563280" cy="2004120"/>
          </a:xfrm>
          <a:prstGeom prst="rect">
            <a:avLst/>
          </a:prstGeom>
          <a:ln>
            <a:noFill/>
          </a:ln>
        </p:spPr>
      </p:pic>
      <p:pic>
        <p:nvPicPr>
          <p:cNvPr id="110" name="Picture 3" descr=""/>
          <p:cNvPicPr/>
          <p:nvPr/>
        </p:nvPicPr>
        <p:blipFill>
          <a:blip r:embed="rId5"/>
          <a:stretch/>
        </p:blipFill>
        <p:spPr>
          <a:xfrm>
            <a:off x="5148000" y="3861000"/>
            <a:ext cx="3578760" cy="2008800"/>
          </a:xfrm>
          <a:prstGeom prst="rect">
            <a:avLst/>
          </a:prstGeom>
          <a:ln>
            <a:noFill/>
          </a:ln>
        </p:spPr>
      </p:pic>
    </p:spTree>
  </p:cSld>
  <p:transition>
    <p:fade thruBlk="true"/>
  </p:transition>
  <p:timing>
    <p:tnLst>
      <p:par>
        <p:cTn id="16" dur="indefinite" restart="never" nodeType="tmRoot">
          <p:childTnLst>
            <p:seq>
              <p:cTn id="17" dur="indefinite" nodeType="mainSeq">
                <p:childTnLst>
                  <p:par>
                    <p:cTn id="18" fill="hold">
                      <p:stCondLst>
                        <p:cond delay="indefinite"/>
                      </p:stCondLst>
                      <p:childTnLst>
                        <p:par>
                          <p:cTn id="19" fill="hold">
                            <p:stCondLst>
                              <p:cond delay="0"/>
                            </p:stCondLst>
                            <p:childTnLst>
                              <p:par>
                                <p:cTn id="20" nodeType="clickEffect" fill="hold" presetClass="exit" presetID="10">
                                  <p:stCondLst>
                                    <p:cond delay="0"/>
                                  </p:stCondLst>
                                  <p:childTnLst>
                                    <p:animEffect filter="fade" transition="out">
                                      <p:cBhvr additive="repl">
                                        <p:cTn id="21" dur="500"/>
                                        <p:tgtEl>
                                          <p:spTgt spid="108"/>
                                        </p:tgtEl>
                                      </p:cBhvr>
                                    </p:animEffect>
                                    <p:set>
                                      <p:cBhvr>
                                        <p:cTn id="22" dur="1" fill="hold">
                                          <p:stCondLst>
                                            <p:cond delay="499"/>
                                          </p:stCondLst>
                                        </p:cTn>
                                        <p:tgtEl>
                                          <p:spTgt spid="108"/>
                                        </p:tgtEl>
                                        <p:attrNameLst>
                                          <p:attrName>style.visibility</p:attrName>
                                        </p:attrNameLst>
                                      </p:cBhvr>
                                      <p:to>
                                        <p:strVal val="hidden"/>
                                      </p:to>
                                    </p:set>
                                  </p:childTnLst>
                                </p:cTn>
                              </p:par>
                              <p:par>
                                <p:cTn id="23" nodeType="withEffect" fill="hold" presetClass="entr" presetID="10">
                                  <p:stCondLst>
                                    <p:cond delay="0"/>
                                  </p:stCondLst>
                                  <p:childTnLst>
                                    <p:set>
                                      <p:cBhvr>
                                        <p:cTn id="24" dur="1" fill="hold">
                                          <p:stCondLst>
                                            <p:cond delay="0"/>
                                          </p:stCondLst>
                                        </p:cTn>
                                        <p:tgtEl>
                                          <p:spTgt spid="109"/>
                                        </p:tgtEl>
                                        <p:attrNameLst>
                                          <p:attrName>style.visibility</p:attrName>
                                        </p:attrNameLst>
                                      </p:cBhvr>
                                      <p:to>
                                        <p:strVal val="visible"/>
                                      </p:to>
                                    </p:set>
                                    <p:animEffect filter="fade" transition="in">
                                      <p:cBhvr additive="repl">
                                        <p:cTn id="25" dur="500"/>
                                        <p:tgtEl>
                                          <p:spTgt spid="109"/>
                                        </p:tgtEl>
                                      </p:cBhvr>
                                    </p:animEffect>
                                  </p:childTnLst>
                                </p:cTn>
                              </p:par>
                            </p:childTnLst>
                          </p:cTn>
                        </p:par>
                        <p:par>
                          <p:cTn id="26" fill="hold">
                            <p:stCondLst>
                              <p:cond delay="500"/>
                            </p:stCondLst>
                            <p:childTnLst>
                              <p:par>
                                <p:cTn id="27" nodeType="afterEffect" fill="hold" presetClass="entr" presetID="10">
                                  <p:stCondLst>
                                    <p:cond delay="0"/>
                                  </p:stCondLst>
                                  <p:childTnLst>
                                    <p:set>
                                      <p:cBhvr>
                                        <p:cTn id="28" dur="1" fill="hold">
                                          <p:stCondLst>
                                            <p:cond delay="0"/>
                                          </p:stCondLst>
                                        </p:cTn>
                                        <p:tgtEl>
                                          <p:spTgt spid="106"/>
                                        </p:tgtEl>
                                        <p:attrNameLst>
                                          <p:attrName>style.visibility</p:attrName>
                                        </p:attrNameLst>
                                      </p:cBhvr>
                                      <p:to>
                                        <p:strVal val="visible"/>
                                      </p:to>
                                    </p:set>
                                    <p:animEffect filter="fade" transition="in">
                                      <p:cBhvr additive="repl">
                                        <p:cTn id="29" dur="500"/>
                                        <p:tgtEl>
                                          <p:spTgt spid="106"/>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xit" presetID="10">
                                  <p:stCondLst>
                                    <p:cond delay="0"/>
                                  </p:stCondLst>
                                  <p:childTnLst>
                                    <p:animEffect filter="fade" transition="out">
                                      <p:cBhvr additive="repl">
                                        <p:cTn id="33" dur="500"/>
                                        <p:tgtEl>
                                          <p:spTgt spid="109"/>
                                        </p:tgtEl>
                                      </p:cBhvr>
                                    </p:animEffect>
                                    <p:set>
                                      <p:cBhvr>
                                        <p:cTn id="34" dur="1" fill="hold">
                                          <p:stCondLst>
                                            <p:cond delay="499"/>
                                          </p:stCondLst>
                                        </p:cTn>
                                        <p:tgtEl>
                                          <p:spTgt spid="109"/>
                                        </p:tgtEl>
                                        <p:attrNameLst>
                                          <p:attrName>style.visibility</p:attrName>
                                        </p:attrNameLst>
                                      </p:cBhvr>
                                      <p:to>
                                        <p:strVal val="hidden"/>
                                      </p:to>
                                    </p:set>
                                  </p:childTnLst>
                                </p:cTn>
                              </p:par>
                              <p:par>
                                <p:cTn id="35" nodeType="withEffect" fill="hold" presetClass="exit" presetID="10">
                                  <p:stCondLst>
                                    <p:cond delay="0"/>
                                  </p:stCondLst>
                                  <p:childTnLst>
                                    <p:animEffect filter="fade" transition="out">
                                      <p:cBhvr additive="repl">
                                        <p:cTn id="36" dur="500"/>
                                        <p:tgtEl>
                                          <p:spTgt spid="106"/>
                                        </p:tgtEl>
                                      </p:cBhvr>
                                    </p:animEffect>
                                    <p:set>
                                      <p:cBhvr>
                                        <p:cTn id="37" dur="1" fill="hold">
                                          <p:stCondLst>
                                            <p:cond delay="499"/>
                                          </p:stCondLst>
                                        </p:cTn>
                                        <p:tgtEl>
                                          <p:spTgt spid="106"/>
                                        </p:tgtEl>
                                        <p:attrNameLst>
                                          <p:attrName>style.visibility</p:attrName>
                                        </p:attrNameLst>
                                      </p:cBhvr>
                                      <p:to>
                                        <p:strVal val="hidden"/>
                                      </p:to>
                                    </p:set>
                                  </p:childTnLst>
                                </p:cTn>
                              </p:par>
                              <p:par>
                                <p:cTn id="38" nodeType="withEffect" fill="hold" presetClass="entr" presetID="10">
                                  <p:stCondLst>
                                    <p:cond delay="0"/>
                                  </p:stCondLst>
                                  <p:childTnLst>
                                    <p:set>
                                      <p:cBhvr>
                                        <p:cTn id="39" dur="1" fill="hold">
                                          <p:stCondLst>
                                            <p:cond delay="0"/>
                                          </p:stCondLst>
                                        </p:cTn>
                                        <p:tgtEl>
                                          <p:spTgt spid="107"/>
                                        </p:tgtEl>
                                        <p:attrNameLst>
                                          <p:attrName>style.visibility</p:attrName>
                                        </p:attrNameLst>
                                      </p:cBhvr>
                                      <p:to>
                                        <p:strVal val="visible"/>
                                      </p:to>
                                    </p:set>
                                    <p:animEffect filter="fade" transition="in">
                                      <p:cBhvr additive="repl">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nodeType="clickEffect" fill="hold" presetClass="exit" presetID="10">
                                  <p:stCondLst>
                                    <p:cond delay="0"/>
                                  </p:stCondLst>
                                  <p:childTnLst>
                                    <p:animEffect filter="fade" transition="out">
                                      <p:cBhvr additive="repl">
                                        <p:cTn id="44" dur="500"/>
                                        <p:tgtEl>
                                          <p:spTgt spid="107"/>
                                        </p:tgtEl>
                                      </p:cBhvr>
                                    </p:animEffect>
                                    <p:set>
                                      <p:cBhvr>
                                        <p:cTn id="45" dur="1" fill="hold">
                                          <p:stCondLst>
                                            <p:cond delay="499"/>
                                          </p:stCondLst>
                                        </p:cTn>
                                        <p:tgtEl>
                                          <p:spTgt spid="107"/>
                                        </p:tgtEl>
                                        <p:attrNameLst>
                                          <p:attrName>style.visibility</p:attrName>
                                        </p:attrNameLst>
                                      </p:cBhvr>
                                      <p:to>
                                        <p:strVal val="hidden"/>
                                      </p:to>
                                    </p:set>
                                  </p:childTnLst>
                                </p:cTn>
                              </p:par>
                              <p:par>
                                <p:cTn id="46" nodeType="withEffect" fill="hold" presetClass="entr" presetID="10">
                                  <p:stCondLst>
                                    <p:cond delay="0"/>
                                  </p:stCondLst>
                                  <p:childTnLst>
                                    <p:set>
                                      <p:cBhvr>
                                        <p:cTn id="47" dur="1" fill="hold">
                                          <p:stCondLst>
                                            <p:cond delay="0"/>
                                          </p:stCondLst>
                                        </p:cTn>
                                        <p:tgtEl>
                                          <p:spTgt spid="110"/>
                                        </p:tgtEl>
                                        <p:attrNameLst>
                                          <p:attrName>style.visibility</p:attrName>
                                        </p:attrNameLst>
                                      </p:cBhvr>
                                      <p:to>
                                        <p:strVal val="visible"/>
                                      </p:to>
                                    </p:set>
                                    <p:animEffect filter="fade" transition="in">
                                      <p:cBhvr additive="repl">
                                        <p:cTn id="48" dur="500"/>
                                        <p:tgtEl>
                                          <p:spTgt spid="1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Cache (CPU)</a:t>
            </a:r>
            <a:endParaRPr b="0" lang="de-DE" sz="4400" spc="-1" strike="noStrike">
              <a:solidFill>
                <a:srgbClr val="000000"/>
              </a:solidFill>
              <a:latin typeface="Calibri"/>
            </a:endParaRPr>
          </a:p>
        </p:txBody>
      </p:sp>
      <p:sp>
        <p:nvSpPr>
          <p:cNvPr id="112"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Kleiner, extrem schneller Zwischenspeicher</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Speichert Daten für die schnelle Ausführung von Programmen / Befehlen zwischen</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Aktuelle Prozessoren haben ein </a:t>
            </a:r>
            <a:br/>
            <a:r>
              <a:rPr b="0" lang="de-DE" sz="3200" spc="-1" strike="noStrike">
                <a:solidFill>
                  <a:srgbClr val="d9d9d9"/>
                </a:solidFill>
                <a:latin typeface="Calibri"/>
              </a:rPr>
              <a:t>Cache-Hit-Ratio von über 85%</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spTree>
  </p:cSld>
  <p:transition>
    <p:fade thruBlk="true"/>
  </p:transition>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CPU-Cores</a:t>
            </a:r>
            <a:endParaRPr b="0" lang="de-DE" sz="4400" spc="-1" strike="noStrike">
              <a:solidFill>
                <a:srgbClr val="000000"/>
              </a:solidFill>
              <a:latin typeface="Calibri"/>
            </a:endParaRPr>
          </a:p>
        </p:txBody>
      </p:sp>
      <p:sp>
        <p:nvSpPr>
          <p:cNvPr id="114" name="TextShape 2"/>
          <p:cNvSpPr txBox="1"/>
          <p:nvPr/>
        </p:nvSpPr>
        <p:spPr>
          <a:xfrm>
            <a:off x="457200" y="160020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a:t>
            </a:r>
            <a:r>
              <a:rPr b="0" lang="de-DE" sz="3200" spc="-1" strike="noStrike">
                <a:solidFill>
                  <a:srgbClr val="d9d9d9"/>
                </a:solidFill>
                <a:latin typeface="Calibri"/>
              </a:rPr>
              <a:t>Recheneinheiten“ des Prozessors</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Standard heute: 4 / 8 Kerne</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sp>
        <p:nvSpPr>
          <p:cNvPr id="115" name="CustomShape 3"/>
          <p:cNvSpPr/>
          <p:nvPr/>
        </p:nvSpPr>
        <p:spPr>
          <a:xfrm>
            <a:off x="899640" y="2997000"/>
            <a:ext cx="2376000" cy="1614960"/>
          </a:xfrm>
          <a:prstGeom prst="rect">
            <a:avLst/>
          </a:prstGeom>
          <a:noFill/>
          <a:ln>
            <a:noFill/>
          </a:ln>
        </p:spPr>
        <p:style>
          <a:lnRef idx="0"/>
          <a:fillRef idx="0"/>
          <a:effectRef idx="0"/>
          <a:fontRef idx="minor"/>
        </p:style>
        <p:txBody>
          <a:bodyPr lIns="90000" rIns="90000" tIns="45000" bIns="45000"/>
          <a:p>
            <a:pPr>
              <a:lnSpc>
                <a:spcPct val="100000"/>
              </a:lnSpc>
            </a:pPr>
            <a:r>
              <a:rPr b="0" lang="de-DE" sz="2000" spc="-1" strike="noStrike">
                <a:solidFill>
                  <a:srgbClr val="ffffff"/>
                </a:solidFill>
                <a:latin typeface="Calibri"/>
              </a:rPr>
              <a:t>5x4x3x2=?</a:t>
            </a:r>
            <a:endParaRPr b="0" lang="de-DE" sz="2000" spc="-1" strike="noStrike">
              <a:latin typeface="Arial"/>
            </a:endParaRPr>
          </a:p>
          <a:p>
            <a:pPr>
              <a:lnSpc>
                <a:spcPct val="100000"/>
              </a:lnSpc>
            </a:pPr>
            <a:r>
              <a:rPr b="0" lang="de-DE" sz="2000" spc="-1" strike="noStrike">
                <a:solidFill>
                  <a:srgbClr val="ffffff"/>
                </a:solidFill>
                <a:latin typeface="Calibri"/>
              </a:rPr>
              <a:t>Single Core:  </a:t>
            </a:r>
            <a:endParaRPr b="0" lang="de-DE" sz="2000" spc="-1" strike="noStrike">
              <a:latin typeface="Arial"/>
            </a:endParaRPr>
          </a:p>
          <a:p>
            <a:pPr>
              <a:lnSpc>
                <a:spcPct val="100000"/>
              </a:lnSpc>
            </a:pPr>
            <a:r>
              <a:rPr b="0" lang="de-DE" sz="2000" spc="-1" strike="noStrike">
                <a:solidFill>
                  <a:srgbClr val="ffffff"/>
                </a:solidFill>
                <a:latin typeface="Calibri"/>
              </a:rPr>
              <a:t>1.) 5*4   = 20</a:t>
            </a:r>
            <a:endParaRPr b="0" lang="de-DE" sz="2000" spc="-1" strike="noStrike">
              <a:latin typeface="Arial"/>
            </a:endParaRPr>
          </a:p>
          <a:p>
            <a:pPr>
              <a:lnSpc>
                <a:spcPct val="100000"/>
              </a:lnSpc>
            </a:pPr>
            <a:r>
              <a:rPr b="0" lang="de-DE" sz="2000" spc="-1" strike="noStrike">
                <a:solidFill>
                  <a:srgbClr val="ffffff"/>
                </a:solidFill>
                <a:latin typeface="Calibri"/>
              </a:rPr>
              <a:t>2.) 20*3 = 60</a:t>
            </a:r>
            <a:r>
              <a:rPr b="0" lang="de-DE" sz="2000" spc="-1" strike="noStrike">
                <a:solidFill>
                  <a:srgbClr val="ffffff"/>
                </a:solidFill>
                <a:latin typeface="Calibri"/>
              </a:rPr>
              <a:t>	</a:t>
            </a:r>
            <a:endParaRPr b="0" lang="de-DE" sz="2000" spc="-1" strike="noStrike">
              <a:latin typeface="Arial"/>
            </a:endParaRPr>
          </a:p>
          <a:p>
            <a:pPr>
              <a:lnSpc>
                <a:spcPct val="100000"/>
              </a:lnSpc>
            </a:pPr>
            <a:r>
              <a:rPr b="0" lang="de-DE" sz="2000" spc="-1" strike="noStrike">
                <a:solidFill>
                  <a:srgbClr val="ffffff"/>
                </a:solidFill>
                <a:latin typeface="Calibri"/>
              </a:rPr>
              <a:t>3.) 60*2 = 120</a:t>
            </a:r>
            <a:endParaRPr b="0" lang="de-DE" sz="2000" spc="-1" strike="noStrike">
              <a:latin typeface="Arial"/>
            </a:endParaRPr>
          </a:p>
        </p:txBody>
      </p:sp>
      <p:sp>
        <p:nvSpPr>
          <p:cNvPr id="116" name="CustomShape 4"/>
          <p:cNvSpPr/>
          <p:nvPr/>
        </p:nvSpPr>
        <p:spPr>
          <a:xfrm>
            <a:off x="3996000" y="2997000"/>
            <a:ext cx="3024000" cy="1310040"/>
          </a:xfrm>
          <a:prstGeom prst="rect">
            <a:avLst/>
          </a:prstGeom>
          <a:noFill/>
          <a:ln>
            <a:noFill/>
          </a:ln>
        </p:spPr>
        <p:style>
          <a:lnRef idx="0"/>
          <a:fillRef idx="0"/>
          <a:effectRef idx="0"/>
          <a:fontRef idx="minor"/>
        </p:style>
        <p:txBody>
          <a:bodyPr lIns="90000" rIns="90000" tIns="45000" bIns="45000"/>
          <a:p>
            <a:pPr>
              <a:lnSpc>
                <a:spcPct val="100000"/>
              </a:lnSpc>
            </a:pPr>
            <a:r>
              <a:rPr b="0" lang="de-DE" sz="2000" spc="-1" strike="noStrike">
                <a:solidFill>
                  <a:srgbClr val="ffffff"/>
                </a:solidFill>
                <a:latin typeface="Calibri"/>
              </a:rPr>
              <a:t>5x4x3x2=?</a:t>
            </a:r>
            <a:endParaRPr b="0" lang="de-DE" sz="2000" spc="-1" strike="noStrike">
              <a:latin typeface="Arial"/>
            </a:endParaRPr>
          </a:p>
          <a:p>
            <a:pPr>
              <a:lnSpc>
                <a:spcPct val="100000"/>
              </a:lnSpc>
            </a:pPr>
            <a:r>
              <a:rPr b="0" lang="de-DE" sz="2000" spc="-1" strike="noStrike">
                <a:solidFill>
                  <a:srgbClr val="ffffff"/>
                </a:solidFill>
                <a:latin typeface="Calibri"/>
              </a:rPr>
              <a:t>Dual  Core:  </a:t>
            </a:r>
            <a:endParaRPr b="0" lang="de-DE" sz="2000" spc="-1" strike="noStrike">
              <a:latin typeface="Arial"/>
            </a:endParaRPr>
          </a:p>
          <a:p>
            <a:pPr>
              <a:lnSpc>
                <a:spcPct val="100000"/>
              </a:lnSpc>
            </a:pPr>
            <a:r>
              <a:rPr b="0" lang="de-DE" sz="2000" spc="-1" strike="noStrike">
                <a:solidFill>
                  <a:srgbClr val="ffffff"/>
                </a:solidFill>
                <a:latin typeface="Calibri"/>
              </a:rPr>
              <a:t>1.) 5*4   = 20  ;  20*3 = 60</a:t>
            </a:r>
            <a:endParaRPr b="0" lang="de-DE" sz="2000" spc="-1" strike="noStrike">
              <a:latin typeface="Arial"/>
            </a:endParaRPr>
          </a:p>
          <a:p>
            <a:pPr>
              <a:lnSpc>
                <a:spcPct val="100000"/>
              </a:lnSpc>
            </a:pPr>
            <a:r>
              <a:rPr b="0" lang="de-DE" sz="2000" spc="-1" strike="noStrike">
                <a:solidFill>
                  <a:srgbClr val="ffffff"/>
                </a:solidFill>
                <a:latin typeface="Calibri"/>
              </a:rPr>
              <a:t>2.) 60*2 = 120</a:t>
            </a:r>
            <a:endParaRPr b="0" lang="de-DE" sz="2000" spc="-1" strike="noStrike">
              <a:latin typeface="Arial"/>
            </a:endParaRPr>
          </a:p>
        </p:txBody>
      </p:sp>
      <p:sp>
        <p:nvSpPr>
          <p:cNvPr id="117" name="CustomShape 5"/>
          <p:cNvSpPr/>
          <p:nvPr/>
        </p:nvSpPr>
        <p:spPr>
          <a:xfrm>
            <a:off x="3996000" y="4725000"/>
            <a:ext cx="4536000" cy="1005120"/>
          </a:xfrm>
          <a:prstGeom prst="rect">
            <a:avLst/>
          </a:prstGeom>
          <a:noFill/>
          <a:ln>
            <a:noFill/>
          </a:ln>
        </p:spPr>
        <p:style>
          <a:lnRef idx="0"/>
          <a:fillRef idx="0"/>
          <a:effectRef idx="0"/>
          <a:fontRef idx="minor"/>
        </p:style>
        <p:txBody>
          <a:bodyPr lIns="90000" rIns="90000" tIns="45000" bIns="45000"/>
          <a:p>
            <a:pPr>
              <a:lnSpc>
                <a:spcPct val="100000"/>
              </a:lnSpc>
            </a:pPr>
            <a:r>
              <a:rPr b="0" lang="de-DE" sz="2000" spc="-1" strike="noStrike">
                <a:solidFill>
                  <a:srgbClr val="ffffff"/>
                </a:solidFill>
                <a:latin typeface="Calibri"/>
              </a:rPr>
              <a:t>5x4x3x2=?</a:t>
            </a:r>
            <a:endParaRPr b="0" lang="de-DE" sz="2000" spc="-1" strike="noStrike">
              <a:latin typeface="Arial"/>
            </a:endParaRPr>
          </a:p>
          <a:p>
            <a:pPr>
              <a:lnSpc>
                <a:spcPct val="100000"/>
              </a:lnSpc>
            </a:pPr>
            <a:r>
              <a:rPr b="0" lang="de-DE" sz="2000" spc="-1" strike="noStrike">
                <a:solidFill>
                  <a:srgbClr val="ffffff"/>
                </a:solidFill>
                <a:latin typeface="Calibri"/>
              </a:rPr>
              <a:t>Quad  Core:  </a:t>
            </a:r>
            <a:endParaRPr b="0" lang="de-DE" sz="2000" spc="-1" strike="noStrike">
              <a:latin typeface="Arial"/>
            </a:endParaRPr>
          </a:p>
          <a:p>
            <a:pPr>
              <a:lnSpc>
                <a:spcPct val="100000"/>
              </a:lnSpc>
            </a:pPr>
            <a:r>
              <a:rPr b="0" lang="de-DE" sz="2000" spc="-1" strike="noStrike">
                <a:solidFill>
                  <a:srgbClr val="ffffff"/>
                </a:solidFill>
                <a:latin typeface="Calibri"/>
              </a:rPr>
              <a:t>1.) 5*4   = 20  ;  20*3 = 60  ;  60*2 = 120</a:t>
            </a:r>
            <a:endParaRPr b="0" lang="de-DE" sz="2000" spc="-1" strike="noStrike">
              <a:latin typeface="Arial"/>
            </a:endParaRPr>
          </a:p>
        </p:txBody>
      </p:sp>
    </p:spTree>
  </p:cSld>
  <p:transition>
    <p:fade thruBlk="true"/>
  </p:transition>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0">
                                  <p:stCondLst>
                                    <p:cond delay="0"/>
                                  </p:stCondLst>
                                  <p:childTnLst>
                                    <p:set>
                                      <p:cBhvr>
                                        <p:cTn id="56" dur="1" fill="hold">
                                          <p:stCondLst>
                                            <p:cond delay="0"/>
                                          </p:stCondLst>
                                        </p:cTn>
                                        <p:tgtEl>
                                          <p:spTgt spid="115"/>
                                        </p:tgtEl>
                                        <p:attrNameLst>
                                          <p:attrName>style.visibility</p:attrName>
                                        </p:attrNameLst>
                                      </p:cBhvr>
                                      <p:to>
                                        <p:strVal val="visible"/>
                                      </p:to>
                                    </p:set>
                                    <p:animEffect filter="fade" transition="in">
                                      <p:cBhvr additive="repl">
                                        <p:cTn id="57" dur="500"/>
                                        <p:tgtEl>
                                          <p:spTgt spid="115"/>
                                        </p:tgtEl>
                                      </p:cBhvr>
                                    </p:animEffec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10">
                                  <p:stCondLst>
                                    <p:cond delay="0"/>
                                  </p:stCondLst>
                                  <p:childTnLst>
                                    <p:set>
                                      <p:cBhvr>
                                        <p:cTn id="61" dur="1" fill="hold">
                                          <p:stCondLst>
                                            <p:cond delay="0"/>
                                          </p:stCondLst>
                                        </p:cTn>
                                        <p:tgtEl>
                                          <p:spTgt spid="116"/>
                                        </p:tgtEl>
                                        <p:attrNameLst>
                                          <p:attrName>style.visibility</p:attrName>
                                        </p:attrNameLst>
                                      </p:cBhvr>
                                      <p:to>
                                        <p:strVal val="visible"/>
                                      </p:to>
                                    </p:set>
                                    <p:animEffect filter="fade" transition="in">
                                      <p:cBhvr additive="repl">
                                        <p:cTn id="62" dur="500"/>
                                        <p:tgtEl>
                                          <p:spTgt spid="116"/>
                                        </p:tgtEl>
                                      </p:cBhvr>
                                    </p:animEffec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0">
                                  <p:stCondLst>
                                    <p:cond delay="0"/>
                                  </p:stCondLst>
                                  <p:childTnLst>
                                    <p:set>
                                      <p:cBhvr>
                                        <p:cTn id="66" dur="1" fill="hold">
                                          <p:stCondLst>
                                            <p:cond delay="0"/>
                                          </p:stCondLst>
                                        </p:cTn>
                                        <p:tgtEl>
                                          <p:spTgt spid="117"/>
                                        </p:tgtEl>
                                        <p:attrNameLst>
                                          <p:attrName>style.visibility</p:attrName>
                                        </p:attrNameLst>
                                      </p:cBhvr>
                                      <p:to>
                                        <p:strVal val="visible"/>
                                      </p:to>
                                    </p:set>
                                    <p:animEffect filter="fade" transition="in">
                                      <p:cBhvr additive="repl">
                                        <p:cTn id="67" dur="500"/>
                                        <p:tgtEl>
                                          <p:spTgt spid="1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457200" y="274680"/>
            <a:ext cx="8229240" cy="1142640"/>
          </a:xfrm>
          <a:prstGeom prst="rect">
            <a:avLst/>
          </a:prstGeom>
          <a:solidFill>
            <a:srgbClr val="000000"/>
          </a:solidFill>
          <a:ln>
            <a:noFill/>
          </a:ln>
        </p:spPr>
        <p:txBody>
          <a:bodyPr anchor="ctr"/>
          <a:p>
            <a:pPr algn="ctr">
              <a:lnSpc>
                <a:spcPct val="100000"/>
              </a:lnSpc>
            </a:pPr>
            <a:r>
              <a:rPr b="0" lang="de-DE" sz="4400" spc="-1" strike="noStrike">
                <a:solidFill>
                  <a:srgbClr val="008600"/>
                </a:solidFill>
                <a:latin typeface="Calibri"/>
              </a:rPr>
              <a:t>Hyperthreading (CPU)</a:t>
            </a:r>
            <a:endParaRPr b="0" lang="de-DE" sz="4400" spc="-1" strike="noStrike">
              <a:solidFill>
                <a:srgbClr val="000000"/>
              </a:solidFill>
              <a:latin typeface="Calibri"/>
            </a:endParaRPr>
          </a:p>
        </p:txBody>
      </p:sp>
      <p:sp>
        <p:nvSpPr>
          <p:cNvPr id="119" name="TextShape 2"/>
          <p:cNvSpPr txBox="1"/>
          <p:nvPr/>
        </p:nvSpPr>
        <p:spPr>
          <a:xfrm>
            <a:off x="457200" y="1785960"/>
            <a:ext cx="8229240" cy="4276800"/>
          </a:xfrm>
          <a:prstGeom prst="rect">
            <a:avLst/>
          </a:prstGeom>
          <a:solidFill>
            <a:srgbClr val="000000"/>
          </a:solidFill>
          <a:ln>
            <a:noFill/>
          </a:ln>
        </p:spPr>
        <p:txBody>
          <a:bodyPr/>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HTT = Hyper-Threading-Technology</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CPU-Kerne werden „doppelt“ benutzt</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HyperThreading bei Intel</a:t>
            </a:r>
            <a:endParaRPr b="0" lang="de-DE" sz="3200" spc="-1" strike="noStrike">
              <a:solidFill>
                <a:srgbClr val="d9d9d9"/>
              </a:solidFill>
              <a:latin typeface="Calibri"/>
            </a:endParaRPr>
          </a:p>
          <a:p>
            <a:pPr marL="343080" indent="-342720">
              <a:lnSpc>
                <a:spcPct val="100000"/>
              </a:lnSpc>
              <a:spcBef>
                <a:spcPts val="641"/>
              </a:spcBef>
              <a:buClr>
                <a:srgbClr val="008600"/>
              </a:buClr>
              <a:buFont typeface="Arial"/>
              <a:buChar char="•"/>
            </a:pPr>
            <a:r>
              <a:rPr b="0" lang="de-DE" sz="3200" spc="-1" strike="noStrike">
                <a:solidFill>
                  <a:srgbClr val="d9d9d9"/>
                </a:solidFill>
                <a:latin typeface="Calibri"/>
              </a:rPr>
              <a:t>SMT = SimultaneousMultiThreading bei AMD</a:t>
            </a:r>
            <a:endParaRPr b="0" lang="de-DE" sz="3200" spc="-1" strike="noStrike">
              <a:solidFill>
                <a:srgbClr val="d9d9d9"/>
              </a:solidFill>
              <a:latin typeface="Calibri"/>
            </a:endParaRPr>
          </a:p>
          <a:p>
            <a:pPr>
              <a:lnSpc>
                <a:spcPct val="100000"/>
              </a:lnSpc>
              <a:spcBef>
                <a:spcPts val="641"/>
              </a:spcBef>
            </a:pPr>
            <a:endParaRPr b="0" lang="de-DE" sz="3200" spc="-1" strike="noStrike">
              <a:solidFill>
                <a:srgbClr val="d9d9d9"/>
              </a:solidFill>
              <a:latin typeface="Calibri"/>
            </a:endParaRPr>
          </a:p>
        </p:txBody>
      </p:sp>
    </p:spTree>
  </p:cSld>
  <p:transition>
    <p:fade thruBlk="true"/>
  </p:transition>
  <p:timing>
    <p:tnLst>
      <p:par>
        <p:cTn id="68" dur="indefinite" restart="never" nodeType="tmRoot">
          <p:childTnLst>
            <p:seq>
              <p:cTn id="69"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LibreOffice/6.0.0.2.0$Linux_X86_64 LibreOffice_project/00m0$Build-2</Application>
  <Words>4724</Words>
  <Paragraphs>388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2018-01-12T19:06:51Z</dcterms:created>
  <dc:creator>Alexexander</dc:creator>
  <dc:description/>
  <dc:language>de-DE</dc:language>
  <cp:lastModifiedBy>Alexexander</cp:lastModifiedBy>
  <dcterms:modified xsi:type="dcterms:W3CDTF">2018-01-28T19:54:11Z</dcterms:modified>
  <cp:revision>230</cp:revision>
  <dc:subject/>
  <dc:title>Der Computer Was ist das eigentlich?</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34</vt:i4>
  </property>
  <property fmtid="{D5CDD505-2E9C-101B-9397-08002B2CF9AE}" pid="8" name="PresentationFormat">
    <vt:lpwstr>Bildschirmpräsentation (4:3)</vt:lpwstr>
  </property>
  <property fmtid="{D5CDD505-2E9C-101B-9397-08002B2CF9AE}" pid="9" name="ScaleCrop">
    <vt:bool>0</vt:bool>
  </property>
  <property fmtid="{D5CDD505-2E9C-101B-9397-08002B2CF9AE}" pid="10" name="ShareDoc">
    <vt:bool>0</vt:bool>
  </property>
  <property fmtid="{D5CDD505-2E9C-101B-9397-08002B2CF9AE}" pid="11" name="Slides">
    <vt:i4>34</vt:i4>
  </property>
</Properties>
</file>